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1"/>
  </p:notesMasterIdLst>
  <p:handoutMasterIdLst>
    <p:handoutMasterId r:id="rId42"/>
  </p:handoutMasterIdLst>
  <p:sldIdLst>
    <p:sldId id="284" r:id="rId2"/>
    <p:sldId id="298" r:id="rId3"/>
    <p:sldId id="399" r:id="rId4"/>
    <p:sldId id="315" r:id="rId5"/>
    <p:sldId id="452" r:id="rId6"/>
    <p:sldId id="449" r:id="rId7"/>
    <p:sldId id="430" r:id="rId8"/>
    <p:sldId id="450" r:id="rId9"/>
    <p:sldId id="316" r:id="rId10"/>
    <p:sldId id="382" r:id="rId11"/>
    <p:sldId id="431" r:id="rId12"/>
    <p:sldId id="407" r:id="rId13"/>
    <p:sldId id="432" r:id="rId14"/>
    <p:sldId id="455" r:id="rId15"/>
    <p:sldId id="453" r:id="rId16"/>
    <p:sldId id="405" r:id="rId17"/>
    <p:sldId id="327" r:id="rId18"/>
    <p:sldId id="406" r:id="rId19"/>
    <p:sldId id="433" r:id="rId20"/>
    <p:sldId id="441" r:id="rId21"/>
    <p:sldId id="434" r:id="rId22"/>
    <p:sldId id="290" r:id="rId23"/>
    <p:sldId id="291" r:id="rId24"/>
    <p:sldId id="394" r:id="rId25"/>
    <p:sldId id="435" r:id="rId26"/>
    <p:sldId id="411" r:id="rId27"/>
    <p:sldId id="410" r:id="rId28"/>
    <p:sldId id="293" r:id="rId29"/>
    <p:sldId id="445" r:id="rId30"/>
    <p:sldId id="439" r:id="rId31"/>
    <p:sldId id="446" r:id="rId32"/>
    <p:sldId id="444" r:id="rId33"/>
    <p:sldId id="447" r:id="rId34"/>
    <p:sldId id="440" r:id="rId35"/>
    <p:sldId id="395" r:id="rId36"/>
    <p:sldId id="397" r:id="rId37"/>
    <p:sldId id="396" r:id="rId38"/>
    <p:sldId id="398" r:id="rId39"/>
    <p:sldId id="388" r:id="rId40"/>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6AE2F"/>
    <a:srgbClr val="98C535"/>
    <a:srgbClr val="668524"/>
    <a:srgbClr val="BFF94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284" y="-96"/>
      </p:cViewPr>
      <p:guideLst>
        <p:guide orient="horz" pos="2160"/>
        <p:guide pos="312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siroperez:Downloads:plots%20fig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siroperez:Downloads:plots%20fig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siroperez:Downloads:plotph4O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it-IT"/>
  <c:style val="10"/>
  <c:chart>
    <c:title>
      <c:tx>
        <c:rich>
          <a:bodyPr/>
          <a:lstStyle/>
          <a:p>
            <a:pPr>
              <a:defRPr sz="1200">
                <a:solidFill>
                  <a:schemeClr val="tx1">
                    <a:lumMod val="75000"/>
                    <a:lumOff val="25000"/>
                  </a:schemeClr>
                </a:solidFill>
                <a:latin typeface="Avenir Medium"/>
                <a:cs typeface="Avenir Medium"/>
              </a:defRPr>
            </a:pPr>
            <a:r>
              <a:rPr lang="en-GB" sz="1200">
                <a:solidFill>
                  <a:schemeClr val="tx1">
                    <a:lumMod val="75000"/>
                    <a:lumOff val="25000"/>
                  </a:schemeClr>
                </a:solidFill>
                <a:latin typeface="Avenir Medium"/>
                <a:cs typeface="Avenir Medium"/>
              </a:rPr>
              <a:t>Total Aflatoxin</a:t>
            </a:r>
          </a:p>
        </c:rich>
      </c:tx>
      <c:layout>
        <c:manualLayout>
          <c:xMode val="edge"/>
          <c:yMode val="edge"/>
          <c:x val="0.26275397617288998"/>
          <c:y val="4.9853369464393504E-2"/>
        </c:manualLayout>
      </c:layout>
    </c:title>
    <c:plotArea>
      <c:layout/>
      <c:scatterChart>
        <c:scatterStyle val="lineMarker"/>
        <c:ser>
          <c:idx val="0"/>
          <c:order val="0"/>
          <c:spPr>
            <a:ln w="47625">
              <a:noFill/>
            </a:ln>
          </c:spPr>
          <c:marker>
            <c:symbol val="circle"/>
            <c:size val="6"/>
          </c:marker>
          <c:xVal>
            <c:numRef>
              <c:f>'FIGS w.o. last point'!$J$22:$J$36</c:f>
              <c:numCache>
                <c:formatCode>General</c:formatCode>
                <c:ptCount val="15"/>
                <c:pt idx="0">
                  <c:v>5.881398702970988</c:v>
                </c:pt>
                <c:pt idx="1">
                  <c:v>5.8828909135314387</c:v>
                </c:pt>
                <c:pt idx="2">
                  <c:v>5.8924410611183387</c:v>
                </c:pt>
                <c:pt idx="3">
                  <c:v>14.636202184183491</c:v>
                </c:pt>
                <c:pt idx="4">
                  <c:v>14.631007041174039</c:v>
                </c:pt>
                <c:pt idx="5">
                  <c:v>14.607999979275069</c:v>
                </c:pt>
                <c:pt idx="6">
                  <c:v>24.170449666728317</c:v>
                </c:pt>
                <c:pt idx="7">
                  <c:v>24.187626636034636</c:v>
                </c:pt>
                <c:pt idx="8">
                  <c:v>24.164315034833226</c:v>
                </c:pt>
                <c:pt idx="9">
                  <c:v>35.578977548187467</c:v>
                </c:pt>
                <c:pt idx="10">
                  <c:v>35.604260817345086</c:v>
                </c:pt>
                <c:pt idx="11">
                  <c:v>35.589813234969327</c:v>
                </c:pt>
              </c:numCache>
            </c:numRef>
          </c:xVal>
          <c:yVal>
            <c:numRef>
              <c:f>'FIGS w.o. last point'!$K$22:$K$36</c:f>
              <c:numCache>
                <c:formatCode>General</c:formatCode>
                <c:ptCount val="15"/>
                <c:pt idx="0">
                  <c:v>5.4621249731341006</c:v>
                </c:pt>
                <c:pt idx="1">
                  <c:v>5.0462056667003496</c:v>
                </c:pt>
                <c:pt idx="2">
                  <c:v>5.4223674415084258</c:v>
                </c:pt>
                <c:pt idx="3">
                  <c:v>14.361656320021151</c:v>
                </c:pt>
                <c:pt idx="4">
                  <c:v>13.9233450594768</c:v>
                </c:pt>
                <c:pt idx="5">
                  <c:v>13.876246994246953</c:v>
                </c:pt>
                <c:pt idx="6">
                  <c:v>23.082434945856569</c:v>
                </c:pt>
                <c:pt idx="7">
                  <c:v>24.057546888929703</c:v>
                </c:pt>
                <c:pt idx="8">
                  <c:v>25.119381009196754</c:v>
                </c:pt>
                <c:pt idx="9">
                  <c:v>36.706511779929009</c:v>
                </c:pt>
                <c:pt idx="10">
                  <c:v>40.323569019095999</c:v>
                </c:pt>
                <c:pt idx="11">
                  <c:v>40.927491812562231</c:v>
                </c:pt>
              </c:numCache>
            </c:numRef>
          </c:yVal>
        </c:ser>
        <c:ser>
          <c:idx val="1"/>
          <c:order val="1"/>
          <c:spPr>
            <a:ln w="47625">
              <a:noFill/>
            </a:ln>
          </c:spPr>
          <c:marker>
            <c:symbol val="none"/>
          </c:marker>
          <c:trendline>
            <c:trendlineType val="linear"/>
          </c:trendline>
          <c:xVal>
            <c:numRef>
              <c:f>'FIGS w.o. last point'!$J$37:$J$38</c:f>
              <c:numCache>
                <c:formatCode>General</c:formatCode>
                <c:ptCount val="2"/>
                <c:pt idx="0">
                  <c:v>0</c:v>
                </c:pt>
                <c:pt idx="1">
                  <c:v>50</c:v>
                </c:pt>
              </c:numCache>
            </c:numRef>
          </c:xVal>
          <c:yVal>
            <c:numRef>
              <c:f>'FIGS w.o. last point'!$K$37:$K$38</c:f>
              <c:numCache>
                <c:formatCode>General</c:formatCode>
                <c:ptCount val="2"/>
                <c:pt idx="0">
                  <c:v>0</c:v>
                </c:pt>
                <c:pt idx="1">
                  <c:v>50</c:v>
                </c:pt>
              </c:numCache>
            </c:numRef>
          </c:yVal>
        </c:ser>
        <c:dLbls/>
        <c:axId val="73276800"/>
        <c:axId val="73737344"/>
      </c:scatterChart>
      <c:valAx>
        <c:axId val="73276800"/>
        <c:scaling>
          <c:orientation val="minMax"/>
          <c:max val="50"/>
        </c:scaling>
        <c:axPos val="b"/>
        <c:majorGridlines>
          <c:spPr>
            <a:ln w="6350">
              <a:solidFill>
                <a:schemeClr val="bg1">
                  <a:lumMod val="65000"/>
                </a:schemeClr>
              </a:solidFill>
              <a:prstDash val="dash"/>
            </a:ln>
          </c:spPr>
        </c:majorGridlines>
        <c:numFmt formatCode="#,##0.0" sourceLinked="0"/>
        <c:majorTickMark val="none"/>
        <c:tickLblPos val="nextTo"/>
        <c:crossAx val="73737344"/>
        <c:crosses val="autoZero"/>
        <c:crossBetween val="midCat"/>
        <c:majorUnit val="5"/>
      </c:valAx>
      <c:valAx>
        <c:axId val="73737344"/>
        <c:scaling>
          <c:orientation val="minMax"/>
          <c:max val="50"/>
        </c:scaling>
        <c:axPos val="l"/>
        <c:majorGridlines>
          <c:spPr>
            <a:ln w="6350">
              <a:solidFill>
                <a:schemeClr val="bg1">
                  <a:lumMod val="65000"/>
                </a:schemeClr>
              </a:solidFill>
              <a:prstDash val="dash"/>
            </a:ln>
          </c:spPr>
        </c:majorGridlines>
        <c:numFmt formatCode="#,##0.0" sourceLinked="0"/>
        <c:majorTickMark val="none"/>
        <c:tickLblPos val="nextTo"/>
        <c:crossAx val="73276800"/>
        <c:crosses val="autoZero"/>
        <c:crossBetween val="midCat"/>
      </c:valAx>
    </c:plotArea>
    <c:plotVisOnly val="1"/>
    <c:dispBlanksAs val="gap"/>
  </c:chart>
  <c:txPr>
    <a:bodyPr/>
    <a:lstStyle/>
    <a:p>
      <a:pPr>
        <a:defRPr sz="900"/>
      </a:pPr>
      <a:endParaRPr lang="it-IT"/>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it-IT"/>
  <c:style val="10"/>
  <c:chart>
    <c:title>
      <c:tx>
        <c:rich>
          <a:bodyPr/>
          <a:lstStyle/>
          <a:p>
            <a:pPr>
              <a:defRPr sz="1200">
                <a:solidFill>
                  <a:schemeClr val="tx1">
                    <a:lumMod val="75000"/>
                    <a:lumOff val="25000"/>
                  </a:schemeClr>
                </a:solidFill>
                <a:latin typeface="Avenir Medium"/>
                <a:cs typeface="Avenir Medium"/>
              </a:defRPr>
            </a:pPr>
            <a:r>
              <a:rPr lang="en-GB" sz="1200">
                <a:solidFill>
                  <a:schemeClr val="tx1">
                    <a:lumMod val="75000"/>
                    <a:lumOff val="25000"/>
                  </a:schemeClr>
                </a:solidFill>
                <a:latin typeface="Avenir Medium"/>
                <a:cs typeface="Avenir Medium"/>
              </a:rPr>
              <a:t>Aflatoxin B1</a:t>
            </a:r>
          </a:p>
        </c:rich>
      </c:tx>
      <c:layout>
        <c:manualLayout>
          <c:xMode val="edge"/>
          <c:yMode val="edge"/>
          <c:x val="0.34734265168521605"/>
          <c:y val="4.9853369464393497E-2"/>
        </c:manualLayout>
      </c:layout>
    </c:title>
    <c:plotArea>
      <c:layout/>
      <c:scatterChart>
        <c:scatterStyle val="lineMarker"/>
        <c:ser>
          <c:idx val="0"/>
          <c:order val="0"/>
          <c:spPr>
            <a:ln w="47625">
              <a:noFill/>
            </a:ln>
          </c:spPr>
          <c:marker>
            <c:symbol val="circle"/>
            <c:size val="6"/>
          </c:marker>
          <c:xVal>
            <c:numRef>
              <c:f>'FIGS w.o. last point'!$B$22:$B$33</c:f>
              <c:numCache>
                <c:formatCode>General</c:formatCode>
                <c:ptCount val="12"/>
                <c:pt idx="0">
                  <c:v>3.0847484048804708</c:v>
                </c:pt>
                <c:pt idx="1">
                  <c:v>3.0855310578476609</c:v>
                </c:pt>
                <c:pt idx="2">
                  <c:v>3.0905400368376732</c:v>
                </c:pt>
                <c:pt idx="3">
                  <c:v>7.5869332414568316</c:v>
                </c:pt>
                <c:pt idx="4">
                  <c:v>7.5842402475574255</c:v>
                </c:pt>
                <c:pt idx="5">
                  <c:v>7.5723141317171976</c:v>
                </c:pt>
                <c:pt idx="6">
                  <c:v>12.609419171027103</c:v>
                </c:pt>
                <c:pt idx="7">
                  <c:v>12.618380179575031</c:v>
                </c:pt>
                <c:pt idx="8">
                  <c:v>12.606218810831399</c:v>
                </c:pt>
                <c:pt idx="9">
                  <c:v>18.582108505151016</c:v>
                </c:pt>
                <c:pt idx="10">
                  <c:v>18.595313394195855</c:v>
                </c:pt>
                <c:pt idx="11">
                  <c:v>18.587767743313098</c:v>
                </c:pt>
              </c:numCache>
            </c:numRef>
          </c:xVal>
          <c:yVal>
            <c:numRef>
              <c:f>'FIGS w.o. last point'!$C$22:$C$33</c:f>
              <c:numCache>
                <c:formatCode>General</c:formatCode>
                <c:ptCount val="12"/>
                <c:pt idx="0">
                  <c:v>3.0391826563450999</c:v>
                </c:pt>
                <c:pt idx="1">
                  <c:v>2.6138276415343253</c:v>
                </c:pt>
                <c:pt idx="2">
                  <c:v>2.9952658807974748</c:v>
                </c:pt>
                <c:pt idx="3">
                  <c:v>7.5835172417165877</c:v>
                </c:pt>
                <c:pt idx="4">
                  <c:v>7.2757006523270498</c:v>
                </c:pt>
                <c:pt idx="5">
                  <c:v>7.0865127021307499</c:v>
                </c:pt>
                <c:pt idx="6">
                  <c:v>11.875823565494869</c:v>
                </c:pt>
                <c:pt idx="7">
                  <c:v>12.373290630566922</c:v>
                </c:pt>
                <c:pt idx="8">
                  <c:v>12.950671049501922</c:v>
                </c:pt>
                <c:pt idx="9">
                  <c:v>18.949326400778915</c:v>
                </c:pt>
                <c:pt idx="10">
                  <c:v>21.167460141957001</c:v>
                </c:pt>
                <c:pt idx="11">
                  <c:v>21.192395835794926</c:v>
                </c:pt>
              </c:numCache>
            </c:numRef>
          </c:yVal>
        </c:ser>
        <c:ser>
          <c:idx val="1"/>
          <c:order val="1"/>
          <c:spPr>
            <a:ln w="47625">
              <a:noFill/>
            </a:ln>
          </c:spPr>
          <c:marker>
            <c:symbol val="none"/>
          </c:marker>
          <c:trendline>
            <c:trendlineType val="linear"/>
          </c:trendline>
          <c:xVal>
            <c:numRef>
              <c:f>'FIGS w.o. last point'!$B$37:$B$38</c:f>
              <c:numCache>
                <c:formatCode>General</c:formatCode>
                <c:ptCount val="2"/>
                <c:pt idx="0">
                  <c:v>0</c:v>
                </c:pt>
                <c:pt idx="1">
                  <c:v>22</c:v>
                </c:pt>
              </c:numCache>
            </c:numRef>
          </c:xVal>
          <c:yVal>
            <c:numRef>
              <c:f>'FIGS w.o. last point'!$C$37:$C$38</c:f>
              <c:numCache>
                <c:formatCode>General</c:formatCode>
                <c:ptCount val="2"/>
                <c:pt idx="0">
                  <c:v>0</c:v>
                </c:pt>
                <c:pt idx="1">
                  <c:v>22</c:v>
                </c:pt>
              </c:numCache>
            </c:numRef>
          </c:yVal>
        </c:ser>
        <c:dLbls/>
        <c:axId val="73783936"/>
        <c:axId val="73810304"/>
      </c:scatterChart>
      <c:valAx>
        <c:axId val="73783936"/>
        <c:scaling>
          <c:orientation val="minMax"/>
          <c:max val="22"/>
        </c:scaling>
        <c:axPos val="b"/>
        <c:majorGridlines>
          <c:spPr>
            <a:ln w="6350">
              <a:solidFill>
                <a:schemeClr val="bg1">
                  <a:lumMod val="65000"/>
                </a:schemeClr>
              </a:solidFill>
              <a:prstDash val="dash"/>
            </a:ln>
          </c:spPr>
        </c:majorGridlines>
        <c:numFmt formatCode="#,##0.0" sourceLinked="0"/>
        <c:majorTickMark val="none"/>
        <c:tickLblPos val="nextTo"/>
        <c:crossAx val="73810304"/>
        <c:crosses val="autoZero"/>
        <c:crossBetween val="midCat"/>
        <c:majorUnit val="2"/>
      </c:valAx>
      <c:valAx>
        <c:axId val="73810304"/>
        <c:scaling>
          <c:orientation val="minMax"/>
          <c:max val="22"/>
        </c:scaling>
        <c:axPos val="l"/>
        <c:majorGridlines>
          <c:spPr>
            <a:ln w="6350">
              <a:solidFill>
                <a:schemeClr val="bg1">
                  <a:lumMod val="65000"/>
                </a:schemeClr>
              </a:solidFill>
              <a:prstDash val="dash"/>
            </a:ln>
          </c:spPr>
        </c:majorGridlines>
        <c:numFmt formatCode="#,##0.0" sourceLinked="0"/>
        <c:majorTickMark val="none"/>
        <c:tickLblPos val="nextTo"/>
        <c:crossAx val="73783936"/>
        <c:crosses val="autoZero"/>
        <c:crossBetween val="midCat"/>
        <c:majorUnit val="2"/>
      </c:valAx>
    </c:plotArea>
    <c:plotVisOnly val="1"/>
    <c:dispBlanksAs val="gap"/>
  </c:chart>
  <c:txPr>
    <a:bodyPr/>
    <a:lstStyle/>
    <a:p>
      <a:pPr>
        <a:defRPr sz="900"/>
      </a:pPr>
      <a:endParaRPr lang="it-IT"/>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it-IT"/>
  <c:style val="10"/>
  <c:chart>
    <c:title>
      <c:tx>
        <c:rich>
          <a:bodyPr/>
          <a:lstStyle/>
          <a:p>
            <a:pPr>
              <a:defRPr sz="1200">
                <a:solidFill>
                  <a:schemeClr val="tx1">
                    <a:lumMod val="75000"/>
                    <a:lumOff val="25000"/>
                  </a:schemeClr>
                </a:solidFill>
                <a:latin typeface="Avenir Medium"/>
                <a:cs typeface="Avenir Medium"/>
              </a:defRPr>
            </a:pPr>
            <a:r>
              <a:rPr lang="en-GB" sz="1200" dirty="0" err="1">
                <a:solidFill>
                  <a:schemeClr val="tx1">
                    <a:lumMod val="75000"/>
                    <a:lumOff val="25000"/>
                  </a:schemeClr>
                </a:solidFill>
                <a:latin typeface="Avenir Medium"/>
                <a:cs typeface="Avenir Medium"/>
              </a:rPr>
              <a:t>Ochratoxin</a:t>
            </a:r>
            <a:r>
              <a:rPr lang="en-GB" sz="1200" dirty="0">
                <a:solidFill>
                  <a:schemeClr val="tx1">
                    <a:lumMod val="75000"/>
                    <a:lumOff val="25000"/>
                  </a:schemeClr>
                </a:solidFill>
                <a:latin typeface="Avenir Medium"/>
                <a:cs typeface="Avenir Medium"/>
              </a:rPr>
              <a:t> A </a:t>
            </a:r>
          </a:p>
        </c:rich>
      </c:tx>
      <c:layout>
        <c:manualLayout>
          <c:xMode val="edge"/>
          <c:yMode val="edge"/>
          <c:x val="0.32580840168260017"/>
          <c:y val="2.1675735345980499E-2"/>
        </c:manualLayout>
      </c:layout>
    </c:title>
    <c:plotArea>
      <c:layout>
        <c:manualLayout>
          <c:layoutTarget val="inner"/>
          <c:xMode val="edge"/>
          <c:yMode val="edge"/>
          <c:x val="0.12249771270479"/>
          <c:y val="0.13174426707014403"/>
          <c:w val="0.71230325698735197"/>
          <c:h val="0.728576144123387"/>
        </c:manualLayout>
      </c:layout>
      <c:scatterChart>
        <c:scatterStyle val="lineMarker"/>
        <c:ser>
          <c:idx val="0"/>
          <c:order val="0"/>
          <c:tx>
            <c:v>Raisins</c:v>
          </c:tx>
          <c:spPr>
            <a:ln w="47625">
              <a:noFill/>
            </a:ln>
          </c:spPr>
          <c:marker>
            <c:symbol val="circle"/>
            <c:size val="5"/>
          </c:marker>
          <c:xVal>
            <c:numRef>
              <c:f>Sheet1!$H$5:$H$36</c:f>
              <c:numCache>
                <c:formatCode>General</c:formatCode>
                <c:ptCount val="32"/>
                <c:pt idx="0">
                  <c:v>0</c:v>
                </c:pt>
                <c:pt idx="1">
                  <c:v>0</c:v>
                </c:pt>
                <c:pt idx="2">
                  <c:v>0</c:v>
                </c:pt>
                <c:pt idx="3">
                  <c:v>0</c:v>
                </c:pt>
                <c:pt idx="4">
                  <c:v>0</c:v>
                </c:pt>
                <c:pt idx="5">
                  <c:v>0</c:v>
                </c:pt>
                <c:pt idx="6">
                  <c:v>0.3680588520000001</c:v>
                </c:pt>
                <c:pt idx="7">
                  <c:v>0.3787875160000001</c:v>
                </c:pt>
                <c:pt idx="8">
                  <c:v>4.6803602746666666</c:v>
                </c:pt>
                <c:pt idx="9">
                  <c:v>4.6980013199999915</c:v>
                </c:pt>
                <c:pt idx="10">
                  <c:v>4.7953642373333336</c:v>
                </c:pt>
                <c:pt idx="11">
                  <c:v>4.8190287840000012</c:v>
                </c:pt>
                <c:pt idx="12">
                  <c:v>4.9376365413333332</c:v>
                </c:pt>
                <c:pt idx="13">
                  <c:v>4.9572552893333333</c:v>
                </c:pt>
                <c:pt idx="14">
                  <c:v>5.0893566053333412</c:v>
                </c:pt>
                <c:pt idx="15">
                  <c:v>5.0984197719999989</c:v>
                </c:pt>
                <c:pt idx="16">
                  <c:v>6.9749220106666669</c:v>
                </c:pt>
                <c:pt idx="17">
                  <c:v>7.0304690946666719</c:v>
                </c:pt>
                <c:pt idx="18">
                  <c:v>7.1099253639999995</c:v>
                </c:pt>
                <c:pt idx="19">
                  <c:v>7.1225668373333253</c:v>
                </c:pt>
                <c:pt idx="20">
                  <c:v>7.221640712000001</c:v>
                </c:pt>
                <c:pt idx="21">
                  <c:v>7.224580222666658</c:v>
                </c:pt>
                <c:pt idx="22">
                  <c:v>7.4200409853333413</c:v>
                </c:pt>
                <c:pt idx="23">
                  <c:v>7.6356061960000003</c:v>
                </c:pt>
                <c:pt idx="24">
                  <c:v>13.851596960000002</c:v>
                </c:pt>
                <c:pt idx="25">
                  <c:v>14.048022679999999</c:v>
                </c:pt>
                <c:pt idx="26">
                  <c:v>14.307373759999999</c:v>
                </c:pt>
                <c:pt idx="27">
                  <c:v>14.363074746666673</c:v>
                </c:pt>
                <c:pt idx="28">
                  <c:v>14.38687944</c:v>
                </c:pt>
                <c:pt idx="29">
                  <c:v>14.410906000000002</c:v>
                </c:pt>
                <c:pt idx="30">
                  <c:v>14.427611413333331</c:v>
                </c:pt>
                <c:pt idx="31">
                  <c:v>14.42780037333333</c:v>
                </c:pt>
              </c:numCache>
            </c:numRef>
          </c:xVal>
          <c:yVal>
            <c:numRef>
              <c:f>Sheet1!$I$5:$I$36</c:f>
              <c:numCache>
                <c:formatCode>General</c:formatCode>
                <c:ptCount val="32"/>
                <c:pt idx="0">
                  <c:v>8.3653834644706396E-2</c:v>
                </c:pt>
                <c:pt idx="1">
                  <c:v>9.5559968108390625E-2</c:v>
                </c:pt>
                <c:pt idx="2">
                  <c:v>1.2954994611881101E-2</c:v>
                </c:pt>
                <c:pt idx="3">
                  <c:v>0</c:v>
                </c:pt>
                <c:pt idx="4">
                  <c:v>0</c:v>
                </c:pt>
                <c:pt idx="5">
                  <c:v>0.14969390611190003</c:v>
                </c:pt>
                <c:pt idx="6">
                  <c:v>0.40609592057567201</c:v>
                </c:pt>
                <c:pt idx="7">
                  <c:v>0.38917944455008002</c:v>
                </c:pt>
                <c:pt idx="8">
                  <c:v>5.1947805852675266</c:v>
                </c:pt>
                <c:pt idx="9">
                  <c:v>5.3618888649525847</c:v>
                </c:pt>
                <c:pt idx="10">
                  <c:v>4.6561226468313697</c:v>
                </c:pt>
                <c:pt idx="11">
                  <c:v>4.4146565442585066</c:v>
                </c:pt>
                <c:pt idx="12">
                  <c:v>5.148232706754869</c:v>
                </c:pt>
                <c:pt idx="13">
                  <c:v>4.7219242569495643</c:v>
                </c:pt>
                <c:pt idx="14">
                  <c:v>5.581411362993161</c:v>
                </c:pt>
                <c:pt idx="15">
                  <c:v>5.5529498563369852</c:v>
                </c:pt>
                <c:pt idx="16">
                  <c:v>7.7840379293890658</c:v>
                </c:pt>
                <c:pt idx="17">
                  <c:v>7.6270088423559432</c:v>
                </c:pt>
                <c:pt idx="18">
                  <c:v>6.2153643091395061</c:v>
                </c:pt>
                <c:pt idx="19">
                  <c:v>7.3192275063929726</c:v>
                </c:pt>
                <c:pt idx="20">
                  <c:v>8.3320243247605195</c:v>
                </c:pt>
                <c:pt idx="21">
                  <c:v>7.4772725282867176</c:v>
                </c:pt>
                <c:pt idx="22">
                  <c:v>6.9586825619173602</c:v>
                </c:pt>
                <c:pt idx="23">
                  <c:v>8.340340026891143</c:v>
                </c:pt>
                <c:pt idx="24">
                  <c:v>14.629351434403468</c:v>
                </c:pt>
                <c:pt idx="25">
                  <c:v>15.161422623365333</c:v>
                </c:pt>
                <c:pt idx="26">
                  <c:v>14.30547856071213</c:v>
                </c:pt>
                <c:pt idx="27">
                  <c:v>16.135939039214531</c:v>
                </c:pt>
                <c:pt idx="28">
                  <c:v>14.096670033021201</c:v>
                </c:pt>
                <c:pt idx="29">
                  <c:v>15.622828882035998</c:v>
                </c:pt>
                <c:pt idx="30">
                  <c:v>14.736296421618128</c:v>
                </c:pt>
                <c:pt idx="31">
                  <c:v>14.424329051072668</c:v>
                </c:pt>
              </c:numCache>
            </c:numRef>
          </c:yVal>
        </c:ser>
        <c:ser>
          <c:idx val="1"/>
          <c:order val="1"/>
          <c:spPr>
            <a:ln w="47625">
              <a:noFill/>
            </a:ln>
          </c:spPr>
          <c:marker>
            <c:symbol val="none"/>
          </c:marker>
          <c:trendline>
            <c:trendlineType val="linear"/>
          </c:trendline>
          <c:xVal>
            <c:numRef>
              <c:f>Sheet1!$H$1:$H$2</c:f>
              <c:numCache>
                <c:formatCode>General</c:formatCode>
                <c:ptCount val="2"/>
                <c:pt idx="0">
                  <c:v>0</c:v>
                </c:pt>
                <c:pt idx="1">
                  <c:v>16</c:v>
                </c:pt>
              </c:numCache>
            </c:numRef>
          </c:xVal>
          <c:yVal>
            <c:numRef>
              <c:f>Sheet1!$I$1:$I$2</c:f>
              <c:numCache>
                <c:formatCode>General</c:formatCode>
                <c:ptCount val="2"/>
                <c:pt idx="0">
                  <c:v>0</c:v>
                </c:pt>
                <c:pt idx="1">
                  <c:v>16</c:v>
                </c:pt>
              </c:numCache>
            </c:numRef>
          </c:yVal>
        </c:ser>
        <c:dLbls/>
        <c:axId val="73836416"/>
        <c:axId val="73837952"/>
      </c:scatterChart>
      <c:valAx>
        <c:axId val="73836416"/>
        <c:scaling>
          <c:orientation val="minMax"/>
          <c:max val="16"/>
          <c:min val="0"/>
        </c:scaling>
        <c:axPos val="b"/>
        <c:majorGridlines>
          <c:spPr>
            <a:ln w="6350">
              <a:solidFill>
                <a:schemeClr val="bg1">
                  <a:lumMod val="65000"/>
                </a:schemeClr>
              </a:solidFill>
              <a:prstDash val="dash"/>
            </a:ln>
          </c:spPr>
        </c:majorGridlines>
        <c:numFmt formatCode="#,##0.0" sourceLinked="0"/>
        <c:tickLblPos val="nextTo"/>
        <c:crossAx val="73837952"/>
        <c:crosses val="autoZero"/>
        <c:crossBetween val="midCat"/>
      </c:valAx>
      <c:valAx>
        <c:axId val="73837952"/>
        <c:scaling>
          <c:orientation val="minMax"/>
          <c:max val="16"/>
        </c:scaling>
        <c:axPos val="l"/>
        <c:majorGridlines>
          <c:spPr>
            <a:ln w="6350">
              <a:solidFill>
                <a:schemeClr val="bg1">
                  <a:lumMod val="65000"/>
                </a:schemeClr>
              </a:solidFill>
              <a:prstDash val="dash"/>
            </a:ln>
          </c:spPr>
        </c:majorGridlines>
        <c:numFmt formatCode="#,##0.0" sourceLinked="0"/>
        <c:tickLblPos val="nextTo"/>
        <c:crossAx val="73836416"/>
        <c:crosses val="autoZero"/>
        <c:crossBetween val="midCat"/>
      </c:valAx>
    </c:plotArea>
    <c:legend>
      <c:legendPos val="r"/>
      <c:legendEntry>
        <c:idx val="1"/>
        <c:delete val="1"/>
      </c:legendEntry>
      <c:legendEntry>
        <c:idx val="2"/>
        <c:delete val="1"/>
      </c:legendEntry>
      <c:layout>
        <c:manualLayout>
          <c:xMode val="edge"/>
          <c:yMode val="edge"/>
          <c:x val="0.81934886800603501"/>
          <c:y val="0.40829484763713603"/>
          <c:w val="0.160818472014575"/>
          <c:h val="0.16780900994110501"/>
        </c:manualLayout>
      </c:layout>
      <c:txPr>
        <a:bodyPr/>
        <a:lstStyle/>
        <a:p>
          <a:pPr>
            <a:defRPr sz="900"/>
          </a:pPr>
          <a:endParaRPr lang="it-IT"/>
        </a:p>
      </c:txPr>
    </c:legend>
    <c:plotVisOnly val="1"/>
    <c:dispBlanksAs val="gap"/>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CDE9037-39B5-E14A-AC8E-D1DEA6EDABD0}" type="datetimeFigureOut">
              <a:rPr lang="en-US" smtClean="0"/>
              <a:pPr/>
              <a:t>9/20/2015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A33F3D6-FE86-4A4E-ABA4-8A7A298231BB}" type="slidenum">
              <a:rPr lang="en-US" smtClean="0"/>
              <a:pPr/>
              <a:t>‹N›</a:t>
            </a:fld>
            <a:endParaRPr lang="en-US"/>
          </a:p>
        </p:txBody>
      </p:sp>
    </p:spTree>
    <p:extLst>
      <p:ext uri="{BB962C8B-B14F-4D97-AF65-F5344CB8AC3E}">
        <p14:creationId xmlns:p14="http://schemas.microsoft.com/office/powerpoint/2010/main" xmlns="" val="26832309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3" name="Date Placeholder 2"/>
          <p:cNvSpPr txBox="1">
            <a:spLocks noGrp="1"/>
          </p:cNvSpPr>
          <p:nvPr>
            <p:ph type="dt" idx="1"/>
          </p:nvPr>
        </p:nvSpPr>
        <p:spPr>
          <a:xfrm>
            <a:off x="3884608"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D54D724B-54CF-4BBF-82C0-55AF1B7D2BA3}" type="datetime1">
              <a:rPr lang="en-GB"/>
              <a:pPr lvl="0"/>
              <a:t>20/09/2015</a:t>
            </a:fld>
            <a:endParaRPr lang="en-GB"/>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1">
            <a:solidFill>
              <a:srgbClr val="000000"/>
            </a:solidFill>
            <a:prstDash val="soli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txBox="1">
            <a:spLocks noGrp="1"/>
          </p:cNvSpPr>
          <p:nvPr>
            <p:ph type="ftr" sz="quarter" idx="4"/>
          </p:nvPr>
        </p:nvSpPr>
        <p:spPr>
          <a:xfrm>
            <a:off x="0" y="8685208"/>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7" name="Slide Number Placeholder 6"/>
          <p:cNvSpPr txBox="1">
            <a:spLocks noGrp="1"/>
          </p:cNvSpPr>
          <p:nvPr>
            <p:ph type="sldNum" sz="quarter" idx="5"/>
          </p:nvPr>
        </p:nvSpPr>
        <p:spPr>
          <a:xfrm>
            <a:off x="3884608" y="8685208"/>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62BC3D18-4663-4C48-9380-96CB02DD5CA2}" type="slidenum">
              <a:rPr/>
              <a:pPr lvl="0"/>
              <a:t>‹N›</a:t>
            </a:fld>
            <a:endParaRPr lang="en-GB"/>
          </a:p>
        </p:txBody>
      </p:sp>
    </p:spTree>
    <p:extLst>
      <p:ext uri="{BB962C8B-B14F-4D97-AF65-F5344CB8AC3E}">
        <p14:creationId xmlns:p14="http://schemas.microsoft.com/office/powerpoint/2010/main" xmlns="" val="336821538"/>
      </p:ext>
    </p:extLst>
  </p:cSld>
  <p:clrMap bg1="lt1" tx1="dk1" bg2="lt2" tx2="dk2" accent1="accent1" accent2="accent2" accent3="accent3" accent4="accent4" accent5="accent5" accent6="accent6" hlink="hlink" folHlink="folHlink"/>
  <p:hf hdr="0" ftr="0" dt="0"/>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en.wikipedia.org/wiki/Claviceps_purpurea"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Mycotoxins are acutely</a:t>
            </a:r>
            <a:r>
              <a:rPr lang="en-GB" baseline="0" dirty="0" smtClean="0"/>
              <a:t> &amp; chronically toxic, mutagenic and carcinogenic compounds. The main target for toxicity and carcinogenicity is the liver, causing cancer. </a:t>
            </a:r>
            <a:endParaRPr lang="en-GB" dirty="0" smtClean="0"/>
          </a:p>
          <a:p>
            <a:endParaRPr lang="en-GB" dirty="0" smtClean="0"/>
          </a:p>
          <a:p>
            <a:r>
              <a:rPr lang="en-GB" dirty="0" smtClean="0"/>
              <a:t>Several outbreaks of</a:t>
            </a:r>
            <a:r>
              <a:rPr lang="en-GB" baseline="0" dirty="0" smtClean="0"/>
              <a:t> </a:t>
            </a:r>
            <a:r>
              <a:rPr lang="en-GB" dirty="0" err="1" smtClean="0"/>
              <a:t>Mycotoxicoses</a:t>
            </a:r>
            <a:r>
              <a:rPr lang="en-GB" dirty="0" smtClean="0"/>
              <a:t> occurred </a:t>
            </a:r>
            <a:r>
              <a:rPr lang="en-GB" baseline="0" dirty="0" smtClean="0"/>
              <a:t>since the beginning of organized crop production. </a:t>
            </a:r>
          </a:p>
          <a:p>
            <a:endParaRPr lang="en-GB" baseline="0" dirty="0" smtClean="0"/>
          </a:p>
          <a:p>
            <a:r>
              <a:rPr lang="en-GB" baseline="0" dirty="0" smtClean="0"/>
              <a:t>For example:</a:t>
            </a:r>
          </a:p>
          <a:p>
            <a:endParaRPr lang="en-GB" baseline="0" dirty="0" smtClean="0"/>
          </a:p>
          <a:p>
            <a:r>
              <a:rPr lang="en-GB" baseline="0" dirty="0" smtClean="0"/>
              <a:t>- </a:t>
            </a:r>
            <a:r>
              <a:rPr lang="en-GB" i="1" baseline="0" dirty="0" smtClean="0"/>
              <a:t>St Anthony’s fire was caused by the consumption of rye contaminated with ergot </a:t>
            </a:r>
            <a:r>
              <a:rPr lang="en-GB" i="0" baseline="0" dirty="0" smtClean="0"/>
              <a:t>alkaloids (</a:t>
            </a:r>
            <a:r>
              <a:rPr lang="en-GB" i="0" baseline="0" dirty="0" err="1" smtClean="0">
                <a:solidFill>
                  <a:schemeClr val="tx1"/>
                </a:solidFill>
              </a:rPr>
              <a:t>C</a:t>
            </a:r>
            <a:r>
              <a:rPr lang="en-GB" i="0" dirty="0" err="1" smtClean="0">
                <a:solidFill>
                  <a:schemeClr val="tx1"/>
                </a:solidFill>
                <a:hlinkClick r:id="rId3" tooltip="Claviceps purpurea"/>
              </a:rPr>
              <a:t>laviceps</a:t>
            </a:r>
            <a:r>
              <a:rPr lang="en-GB" i="0" dirty="0" smtClean="0">
                <a:solidFill>
                  <a:schemeClr val="tx1"/>
                </a:solidFill>
                <a:hlinkClick r:id="rId3" tooltip="Claviceps purpurea"/>
              </a:rPr>
              <a:t> </a:t>
            </a:r>
            <a:r>
              <a:rPr lang="en-GB" i="0" dirty="0" err="1" smtClean="0">
                <a:solidFill>
                  <a:schemeClr val="tx1"/>
                </a:solidFill>
                <a:hlinkClick r:id="rId3" tooltip="Claviceps purpurea"/>
              </a:rPr>
              <a:t>purpurea</a:t>
            </a:r>
            <a:r>
              <a:rPr lang="en-GB" i="0" dirty="0" smtClean="0">
                <a:solidFill>
                  <a:schemeClr val="tx1"/>
                </a:solidFill>
              </a:rPr>
              <a:t>)</a:t>
            </a:r>
            <a:r>
              <a:rPr lang="en-GB" i="0" baseline="0" dirty="0" smtClean="0">
                <a:solidFill>
                  <a:srgbClr val="000000"/>
                </a:solidFill>
              </a:rPr>
              <a:t>. </a:t>
            </a:r>
            <a:r>
              <a:rPr lang="en-GB" i="1" baseline="0" dirty="0" smtClean="0">
                <a:solidFill>
                  <a:srgbClr val="000000"/>
                </a:solidFill>
              </a:rPr>
              <a:t>Two types of symptom – hallucinations &amp; gangrene.</a:t>
            </a:r>
            <a:endParaRPr lang="en-GB" i="1" baseline="0" dirty="0" smtClean="0"/>
          </a:p>
          <a:p>
            <a:r>
              <a:rPr lang="en-GB" baseline="0" dirty="0" smtClean="0"/>
              <a:t>- The development of a </a:t>
            </a:r>
            <a:r>
              <a:rPr lang="en-GB" baseline="0" dirty="0" err="1" smtClean="0"/>
              <a:t>Fusarium</a:t>
            </a:r>
            <a:r>
              <a:rPr lang="en-GB" baseline="0" dirty="0" smtClean="0"/>
              <a:t> Toxin (T-2 toxin) in overwintered wheat was responsible for the death of thousands in Siberia during the Second World War. The disease ATA (</a:t>
            </a:r>
            <a:r>
              <a:rPr lang="en-GB" i="1" baseline="0" dirty="0" smtClean="0"/>
              <a:t>Alimentary Toxic </a:t>
            </a:r>
            <a:r>
              <a:rPr lang="en-GB" i="1" baseline="0" dirty="0" err="1" smtClean="0"/>
              <a:t>Aleukia</a:t>
            </a:r>
            <a:r>
              <a:rPr lang="en-GB" baseline="0" dirty="0" smtClean="0"/>
              <a:t>) caused vomiting, acute inflammation of the alimentary tract (</a:t>
            </a:r>
            <a:r>
              <a:rPr lang="en-GB" sz="1200" b="0" i="0" u="none" strike="noStrike" kern="1200" cap="none" spc="0" baseline="0" dirty="0" smtClean="0">
                <a:solidFill>
                  <a:srgbClr val="000000"/>
                </a:solidFill>
                <a:effectLst/>
                <a:uFillTx/>
                <a:latin typeface="Calibri"/>
              </a:rPr>
              <a:t>pain, swelling, and loss of function of  tubular passage) </a:t>
            </a:r>
            <a:r>
              <a:rPr lang="en-GB" baseline="0" dirty="0" smtClean="0"/>
              <a:t>, anaemia, circulatory failure and convulsions </a:t>
            </a:r>
            <a:r>
              <a:rPr lang="en-GB" sz="800" baseline="0" dirty="0" smtClean="0"/>
              <a:t>(</a:t>
            </a:r>
            <a:r>
              <a:rPr lang="en-GB" sz="800" b="0" i="0" u="none" strike="noStrike" kern="1200" cap="none" spc="0" baseline="0" dirty="0" smtClean="0">
                <a:solidFill>
                  <a:srgbClr val="000000"/>
                </a:solidFill>
                <a:effectLst/>
                <a:uFillTx/>
                <a:latin typeface="Calibri"/>
              </a:rPr>
              <a:t>A </a:t>
            </a:r>
            <a:r>
              <a:rPr lang="en-GB" sz="800" b="1" i="0" u="none" strike="noStrike" kern="1200" cap="none" spc="0" baseline="0" dirty="0" smtClean="0">
                <a:solidFill>
                  <a:srgbClr val="000000"/>
                </a:solidFill>
                <a:effectLst/>
                <a:uFillTx/>
                <a:latin typeface="Calibri"/>
              </a:rPr>
              <a:t>convulsion</a:t>
            </a:r>
            <a:r>
              <a:rPr lang="en-GB" sz="800" b="0" i="0" u="none" strike="noStrike" kern="1200" cap="none" spc="0" baseline="0" dirty="0" smtClean="0">
                <a:solidFill>
                  <a:srgbClr val="000000"/>
                </a:solidFill>
                <a:effectLst/>
                <a:uFillTx/>
                <a:latin typeface="Calibri"/>
              </a:rPr>
              <a:t> is a medical condition where body muscles contract and relax rapidly and repeatedly, resulting in an uncontrolled shaking of the body).</a:t>
            </a:r>
          </a:p>
          <a:p>
            <a:endParaRPr lang="en-GB" sz="800" b="0" i="0" u="none" strike="noStrike" kern="1200" cap="none" spc="0" baseline="0" dirty="0" smtClean="0">
              <a:solidFill>
                <a:srgbClr val="000000"/>
              </a:solidFill>
              <a:effectLst/>
              <a:uFillTx/>
              <a:latin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800" dirty="0" smtClean="0"/>
              <a:t>- In </a:t>
            </a:r>
            <a:r>
              <a:rPr lang="en-GB" sz="1200" b="0" i="0" u="none" strike="noStrike" kern="1200" cap="none" spc="0" baseline="0" dirty="0" smtClean="0">
                <a:solidFill>
                  <a:srgbClr val="000000"/>
                </a:solidFill>
                <a:effectLst/>
                <a:uFillTx/>
                <a:latin typeface="Calibri"/>
              </a:rPr>
              <a:t>the 1960s, about 100,000 turkey </a:t>
            </a:r>
            <a:r>
              <a:rPr lang="en-GB" sz="1200" b="0" i="0" u="none" strike="noStrike" kern="1200" cap="none" spc="0" baseline="0" dirty="0" err="1" smtClean="0">
                <a:solidFill>
                  <a:srgbClr val="000000"/>
                </a:solidFill>
                <a:effectLst/>
                <a:uFillTx/>
                <a:latin typeface="Calibri"/>
              </a:rPr>
              <a:t>poults</a:t>
            </a:r>
            <a:r>
              <a:rPr lang="en-GB" sz="1200" b="0" i="0" u="none" strike="noStrike" kern="1200" cap="none" spc="0" baseline="0" dirty="0" smtClean="0">
                <a:solidFill>
                  <a:srgbClr val="000000"/>
                </a:solidFill>
                <a:effectLst/>
                <a:uFillTx/>
                <a:latin typeface="Calibri"/>
              </a:rPr>
              <a:t> died near London, England due to peanut meal that was contaminated by the aflatoxins produced by </a:t>
            </a:r>
            <a:r>
              <a:rPr lang="en-GB" sz="1200" b="0" i="1" u="none" strike="noStrike" kern="1200" cap="none" spc="0" baseline="0" dirty="0" err="1" smtClean="0">
                <a:solidFill>
                  <a:srgbClr val="000000"/>
                </a:solidFill>
                <a:effectLst/>
                <a:uFillTx/>
                <a:latin typeface="Calibri"/>
              </a:rPr>
              <a:t>Aspergillus</a:t>
            </a:r>
            <a:r>
              <a:rPr lang="en-GB" sz="1200" b="0" i="1" u="none" strike="noStrike" kern="1200" cap="none" spc="0" baseline="0" dirty="0" smtClean="0">
                <a:solidFill>
                  <a:srgbClr val="000000"/>
                </a:solidFill>
                <a:effectLst/>
                <a:uFillTx/>
                <a:latin typeface="Calibri"/>
              </a:rPr>
              <a:t> </a:t>
            </a:r>
            <a:r>
              <a:rPr lang="en-GB" sz="1200" b="0" i="1" u="none" strike="noStrike" kern="1200" cap="none" spc="0" baseline="0" dirty="0" err="1" smtClean="0">
                <a:solidFill>
                  <a:srgbClr val="000000"/>
                </a:solidFill>
                <a:effectLst/>
                <a:uFillTx/>
                <a:latin typeface="Calibri"/>
              </a:rPr>
              <a:t>flavus</a:t>
            </a:r>
            <a:r>
              <a:rPr lang="en-GB" sz="1200" b="0" i="0" u="none" strike="noStrike" kern="1200" cap="none" spc="0" baseline="0" dirty="0" smtClean="0">
                <a:solidFill>
                  <a:srgbClr val="000000"/>
                </a:solidFill>
                <a:effectLst/>
                <a:uFillTx/>
                <a:latin typeface="Calibri"/>
              </a:rPr>
              <a:t>  -</a:t>
            </a:r>
            <a:r>
              <a:rPr lang="en-GB" sz="800" dirty="0" smtClean="0"/>
              <a:t>The Turkey X </a:t>
            </a:r>
            <a:r>
              <a:rPr lang="en-GB" sz="1200" b="0" i="0" u="none" strike="noStrike" kern="1200" cap="none" spc="0" baseline="0" dirty="0" smtClean="0">
                <a:solidFill>
                  <a:srgbClr val="000000"/>
                </a:solidFill>
                <a:effectLst/>
                <a:uFillTx/>
                <a:latin typeface="Calibri"/>
              </a:rPr>
              <a:t>disease </a:t>
            </a:r>
            <a:r>
              <a:rPr lang="en-US" altLang="en-US" sz="800" dirty="0" smtClean="0"/>
              <a:t>led to more research on mycotoxins.</a:t>
            </a:r>
          </a:p>
          <a:p>
            <a:endParaRPr lang="en-GB" sz="800" dirty="0"/>
          </a:p>
        </p:txBody>
      </p:sp>
      <p:sp>
        <p:nvSpPr>
          <p:cNvPr id="4" name="Slide Number Placeholder 3"/>
          <p:cNvSpPr>
            <a:spLocks noGrp="1"/>
          </p:cNvSpPr>
          <p:nvPr>
            <p:ph type="sldNum" sz="quarter" idx="10"/>
          </p:nvPr>
        </p:nvSpPr>
        <p:spPr/>
        <p:txBody>
          <a:bodyPr/>
          <a:lstStyle/>
          <a:p>
            <a:pPr lvl="0"/>
            <a:fld id="{62BC3D18-4663-4C48-9380-96CB02DD5CA2}" type="slidenum">
              <a:rPr lang="en-GB" smtClean="0"/>
              <a:pPr lvl="0"/>
              <a:t>6</a:t>
            </a:fld>
            <a:endParaRPr lang="en-GB"/>
          </a:p>
        </p:txBody>
      </p:sp>
    </p:spTree>
    <p:extLst>
      <p:ext uri="{BB962C8B-B14F-4D97-AF65-F5344CB8AC3E}">
        <p14:creationId xmlns:p14="http://schemas.microsoft.com/office/powerpoint/2010/main" xmlns="" val="208704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Of</a:t>
            </a:r>
            <a:r>
              <a:rPr lang="en-GB" baseline="0" dirty="0" smtClean="0"/>
              <a:t> all mycotoxins regulated </a:t>
            </a:r>
            <a:r>
              <a:rPr lang="en-GB" baseline="0" dirty="0" err="1" smtClean="0"/>
              <a:t>worlwide</a:t>
            </a:r>
            <a:r>
              <a:rPr lang="en-GB" baseline="0" dirty="0" smtClean="0"/>
              <a:t>, aflatoxins are the most regulated. </a:t>
            </a:r>
          </a:p>
          <a:p>
            <a:endParaRPr lang="en-GB"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pPr lvl="0"/>
            <a:fld id="{62BC3D18-4663-4C48-9380-96CB02DD5CA2}" type="slidenum">
              <a:rPr lang="en-GB" smtClean="0"/>
              <a:pPr lvl="0"/>
              <a:t>7</a:t>
            </a:fld>
            <a:endParaRPr lang="en-GB"/>
          </a:p>
        </p:txBody>
      </p:sp>
    </p:spTree>
    <p:extLst>
      <p:ext uri="{BB962C8B-B14F-4D97-AF65-F5344CB8AC3E}">
        <p14:creationId xmlns:p14="http://schemas.microsoft.com/office/powerpoint/2010/main" xmlns="" val="3311213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Of</a:t>
            </a:r>
            <a:r>
              <a:rPr lang="en-GB" baseline="0" dirty="0" smtClean="0"/>
              <a:t> all mycotoxins regulated </a:t>
            </a:r>
            <a:r>
              <a:rPr lang="en-GB" baseline="0" dirty="0" err="1" smtClean="0"/>
              <a:t>worlwide</a:t>
            </a:r>
            <a:r>
              <a:rPr lang="en-GB" baseline="0" dirty="0" smtClean="0"/>
              <a:t>, aflatoxins are the most regulated. </a:t>
            </a:r>
          </a:p>
          <a:p>
            <a:endParaRPr lang="en-GB"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pPr lvl="0"/>
            <a:fld id="{62BC3D18-4663-4C48-9380-96CB02DD5CA2}" type="slidenum">
              <a:rPr lang="en-GB" smtClean="0"/>
              <a:pPr lvl="0"/>
              <a:t>8</a:t>
            </a:fld>
            <a:endParaRPr lang="en-GB"/>
          </a:p>
        </p:txBody>
      </p:sp>
    </p:spTree>
    <p:extLst>
      <p:ext uri="{BB962C8B-B14F-4D97-AF65-F5344CB8AC3E}">
        <p14:creationId xmlns:p14="http://schemas.microsoft.com/office/powerpoint/2010/main" xmlns="" val="3311213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62BC3D18-4663-4C48-9380-96CB02DD5CA2}" type="slidenum">
              <a:rPr lang="en-GB" smtClean="0"/>
              <a:pPr lvl="0"/>
              <a:t>11</a:t>
            </a:fld>
            <a:endParaRPr lang="en-GB"/>
          </a:p>
        </p:txBody>
      </p:sp>
    </p:spTree>
    <p:extLst>
      <p:ext uri="{BB962C8B-B14F-4D97-AF65-F5344CB8AC3E}">
        <p14:creationId xmlns:p14="http://schemas.microsoft.com/office/powerpoint/2010/main" xmlns="" val="3931986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a:p>
            <a:endParaRPr lang="en-GB" dirty="0"/>
          </a:p>
        </p:txBody>
      </p:sp>
      <p:sp>
        <p:nvSpPr>
          <p:cNvPr id="4" name="Slide Number Placeholder 3"/>
          <p:cNvSpPr>
            <a:spLocks noGrp="1"/>
          </p:cNvSpPr>
          <p:nvPr>
            <p:ph type="sldNum" sz="quarter" idx="10"/>
          </p:nvPr>
        </p:nvSpPr>
        <p:spPr/>
        <p:txBody>
          <a:bodyPr/>
          <a:lstStyle/>
          <a:p>
            <a:pPr lvl="0"/>
            <a:fld id="{62BC3D18-4663-4C48-9380-96CB02DD5CA2}" type="slidenum">
              <a:rPr lang="en-GB" smtClean="0"/>
              <a:pPr lvl="0"/>
              <a:t>24</a:t>
            </a:fld>
            <a:endParaRPr lang="en-GB"/>
          </a:p>
        </p:txBody>
      </p:sp>
    </p:spTree>
    <p:extLst>
      <p:ext uri="{BB962C8B-B14F-4D97-AF65-F5344CB8AC3E}">
        <p14:creationId xmlns:p14="http://schemas.microsoft.com/office/powerpoint/2010/main" xmlns="" val="4086902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62BC3D18-4663-4C48-9380-96CB02DD5CA2}" type="slidenum">
              <a:rPr lang="en-GB" smtClean="0"/>
              <a:pPr lvl="0"/>
              <a:t>35</a:t>
            </a:fld>
            <a:endParaRPr lang="en-GB"/>
          </a:p>
        </p:txBody>
      </p:sp>
    </p:spTree>
    <p:extLst>
      <p:ext uri="{BB962C8B-B14F-4D97-AF65-F5344CB8AC3E}">
        <p14:creationId xmlns:p14="http://schemas.microsoft.com/office/powerpoint/2010/main" xmlns="" val="2197306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lvl="0"/>
            <a:fld id="{62BC3D18-4663-4C48-9380-96CB02DD5CA2}" type="slidenum">
              <a:rPr lang="en-GB" smtClean="0"/>
              <a:pPr lvl="0"/>
              <a:t>36</a:t>
            </a:fld>
            <a:endParaRPr lang="en-GB"/>
          </a:p>
        </p:txBody>
      </p:sp>
    </p:spTree>
    <p:extLst>
      <p:ext uri="{BB962C8B-B14F-4D97-AF65-F5344CB8AC3E}">
        <p14:creationId xmlns:p14="http://schemas.microsoft.com/office/powerpoint/2010/main" xmlns="" val="4206289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lvl="0"/>
            <a:fld id="{62BC3D18-4663-4C48-9380-96CB02DD5CA2}" type="slidenum">
              <a:rPr lang="en-GB" smtClean="0"/>
              <a:pPr lvl="0"/>
              <a:t>37</a:t>
            </a:fld>
            <a:endParaRPr lang="en-GB"/>
          </a:p>
        </p:txBody>
      </p:sp>
    </p:spTree>
    <p:extLst>
      <p:ext uri="{BB962C8B-B14F-4D97-AF65-F5344CB8AC3E}">
        <p14:creationId xmlns:p14="http://schemas.microsoft.com/office/powerpoint/2010/main" xmlns="" val="2784274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lvl="0"/>
            <a:fld id="{62BC3D18-4663-4C48-9380-96CB02DD5CA2}" type="slidenum">
              <a:rPr lang="en-GB" smtClean="0"/>
              <a:pPr lvl="0"/>
              <a:t>38</a:t>
            </a:fld>
            <a:endParaRPr lang="en-GB"/>
          </a:p>
        </p:txBody>
      </p:sp>
    </p:spTree>
    <p:extLst>
      <p:ext uri="{BB962C8B-B14F-4D97-AF65-F5344CB8AC3E}">
        <p14:creationId xmlns:p14="http://schemas.microsoft.com/office/powerpoint/2010/main" xmlns="" val="26594901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635841" y="3801740"/>
            <a:ext cx="6189369" cy="914400"/>
          </a:xfrm>
        </p:spPr>
        <p:txBody>
          <a:bodyPr/>
          <a:lstStyle>
            <a:lvl1pPr marL="0" indent="0">
              <a:lnSpc>
                <a:spcPct val="60000"/>
              </a:lnSpc>
              <a:buNone/>
              <a:defRPr sz="2000" spc="-150">
                <a:solidFill>
                  <a:schemeClr val="tx1">
                    <a:lumMod val="50000"/>
                    <a:lumOff val="50000"/>
                  </a:schemeClr>
                </a:solidFill>
                <a:latin typeface="Avenir Medium"/>
                <a:cs typeface="Avenir Medium"/>
              </a:defRPr>
            </a:lvl1pPr>
            <a:lvl2pPr marL="457200" indent="0">
              <a:buNone/>
              <a:defRPr>
                <a:solidFill>
                  <a:schemeClr val="tx1">
                    <a:lumMod val="50000"/>
                    <a:lumOff val="50000"/>
                  </a:schemeClr>
                </a:solidFill>
                <a:latin typeface="Avenir Medium"/>
                <a:cs typeface="Avenir Medium"/>
              </a:defRPr>
            </a:lvl2pPr>
            <a:lvl3pPr marL="914400" indent="0">
              <a:buNone/>
              <a:defRPr>
                <a:solidFill>
                  <a:schemeClr val="tx1">
                    <a:lumMod val="50000"/>
                    <a:lumOff val="50000"/>
                  </a:schemeClr>
                </a:solidFill>
                <a:latin typeface="Avenir Medium"/>
                <a:cs typeface="Avenir Medium"/>
              </a:defRPr>
            </a:lvl3pPr>
            <a:lvl4pPr marL="1371600" indent="0">
              <a:buNone/>
              <a:defRPr>
                <a:solidFill>
                  <a:schemeClr val="tx1">
                    <a:lumMod val="50000"/>
                    <a:lumOff val="50000"/>
                  </a:schemeClr>
                </a:solidFill>
                <a:latin typeface="Avenir Medium"/>
                <a:cs typeface="Avenir Medium"/>
              </a:defRPr>
            </a:lvl4pPr>
            <a:lvl5pPr marL="1828800" indent="0">
              <a:buNone/>
              <a:defRPr>
                <a:solidFill>
                  <a:schemeClr val="tx1">
                    <a:lumMod val="50000"/>
                    <a:lumOff val="50000"/>
                  </a:schemeClr>
                </a:solidFill>
                <a:latin typeface="Avenir Medium"/>
                <a:cs typeface="Avenir Medium"/>
              </a:defRPr>
            </a:lvl5pPr>
          </a:lstStyle>
          <a:p>
            <a:pPr lvl="0"/>
            <a:r>
              <a:rPr lang="en-GB" dirty="0" smtClean="0"/>
              <a:t>Click to edit Master text styles</a:t>
            </a:r>
          </a:p>
        </p:txBody>
      </p:sp>
      <p:sp>
        <p:nvSpPr>
          <p:cNvPr id="12" name="Text Placeholder 10"/>
          <p:cNvSpPr>
            <a:spLocks noGrp="1"/>
          </p:cNvSpPr>
          <p:nvPr>
            <p:ph type="body" sz="quarter" idx="11"/>
          </p:nvPr>
        </p:nvSpPr>
        <p:spPr>
          <a:xfrm>
            <a:off x="635839" y="2492896"/>
            <a:ext cx="8841664" cy="1152128"/>
          </a:xfrm>
        </p:spPr>
        <p:txBody>
          <a:bodyPr/>
          <a:lstStyle>
            <a:lvl1pPr marL="0" indent="0">
              <a:buNone/>
              <a:defRPr sz="3600" spc="-150">
                <a:solidFill>
                  <a:schemeClr val="tx1">
                    <a:lumMod val="65000"/>
                    <a:lumOff val="35000"/>
                  </a:schemeClr>
                </a:solidFill>
                <a:latin typeface="Avenir Medium"/>
                <a:cs typeface="Avenir Medium"/>
              </a:defRPr>
            </a:lvl1pPr>
            <a:lvl2pPr marL="457200" indent="0">
              <a:buNone/>
              <a:defRPr>
                <a:solidFill>
                  <a:schemeClr val="tx1">
                    <a:lumMod val="50000"/>
                    <a:lumOff val="50000"/>
                  </a:schemeClr>
                </a:solidFill>
                <a:latin typeface="Avenir Medium"/>
                <a:cs typeface="Avenir Medium"/>
              </a:defRPr>
            </a:lvl2pPr>
            <a:lvl3pPr marL="914400" indent="0">
              <a:buNone/>
              <a:defRPr>
                <a:solidFill>
                  <a:schemeClr val="tx1">
                    <a:lumMod val="50000"/>
                    <a:lumOff val="50000"/>
                  </a:schemeClr>
                </a:solidFill>
                <a:latin typeface="Avenir Medium"/>
                <a:cs typeface="Avenir Medium"/>
              </a:defRPr>
            </a:lvl3pPr>
            <a:lvl4pPr marL="1371600" indent="0">
              <a:buNone/>
              <a:defRPr>
                <a:solidFill>
                  <a:schemeClr val="tx1">
                    <a:lumMod val="50000"/>
                    <a:lumOff val="50000"/>
                  </a:schemeClr>
                </a:solidFill>
                <a:latin typeface="Avenir Medium"/>
                <a:cs typeface="Avenir Medium"/>
              </a:defRPr>
            </a:lvl4pPr>
            <a:lvl5pPr marL="1828800" indent="0">
              <a:buNone/>
              <a:defRPr>
                <a:solidFill>
                  <a:schemeClr val="tx1">
                    <a:lumMod val="50000"/>
                    <a:lumOff val="50000"/>
                  </a:schemeClr>
                </a:solidFill>
                <a:latin typeface="Avenir Medium"/>
                <a:cs typeface="Avenir Medium"/>
              </a:defRPr>
            </a:lvl5pPr>
          </a:lstStyle>
          <a:p>
            <a:pPr lvl="0"/>
            <a:r>
              <a:rPr lang="en-GB" dirty="0" smtClean="0"/>
              <a:t>Click to edit Master text styles</a:t>
            </a:r>
          </a:p>
        </p:txBody>
      </p:sp>
      <p:pic>
        <p:nvPicPr>
          <p:cNvPr id="13" name="Picture 3"/>
          <p:cNvPicPr>
            <a:picLocks noChangeAspect="1"/>
          </p:cNvPicPr>
          <p:nvPr userDrawn="1"/>
        </p:nvPicPr>
        <p:blipFill rotWithShape="1">
          <a:blip r:embed="rId2" cstate="email">
            <a:extLst>
              <a:ext uri="{28A0092B-C50C-407E-A947-70E740481C1C}">
                <a14:useLocalDpi xmlns:a14="http://schemas.microsoft.com/office/drawing/2010/main" xmlns=""/>
              </a:ext>
            </a:extLst>
          </a:blip>
          <a:srcRect/>
          <a:stretch/>
        </p:blipFill>
        <p:spPr>
          <a:xfrm>
            <a:off x="0" y="-1"/>
            <a:ext cx="9906000" cy="2448983"/>
          </a:xfrm>
          <a:prstGeom prst="rect">
            <a:avLst/>
          </a:prstGeom>
          <a:noFill/>
          <a:ln>
            <a:noFill/>
          </a:ln>
        </p:spPr>
      </p:pic>
      <p:pic>
        <p:nvPicPr>
          <p:cNvPr id="14" name="Picture 3"/>
          <p:cNvPicPr>
            <a:picLocks noChangeAspect="1"/>
          </p:cNvPicPr>
          <p:nvPr userDrawn="1"/>
        </p:nvPicPr>
        <p:blipFill rotWithShape="1">
          <a:blip r:embed="rId3" cstate="email">
            <a:extLst>
              <a:ext uri="{28A0092B-C50C-407E-A947-70E740481C1C}">
                <a14:useLocalDpi xmlns:a14="http://schemas.microsoft.com/office/drawing/2010/main" xmlns=""/>
              </a:ext>
            </a:extLst>
          </a:blip>
          <a:srcRect/>
          <a:stretch/>
        </p:blipFill>
        <p:spPr>
          <a:xfrm>
            <a:off x="3" y="4889500"/>
            <a:ext cx="9911329" cy="1968500"/>
          </a:xfrm>
          <a:prstGeom prst="rect">
            <a:avLst/>
          </a:prstGeom>
          <a:noFill/>
          <a:ln>
            <a:noFill/>
          </a:ln>
        </p:spPr>
      </p:pic>
    </p:spTree>
    <p:extLst>
      <p:ext uri="{BB962C8B-B14F-4D97-AF65-F5344CB8AC3E}">
        <p14:creationId xmlns:p14="http://schemas.microsoft.com/office/powerpoint/2010/main" xmlns="" val="407111986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a:xfrm>
            <a:off x="495300" y="188640"/>
            <a:ext cx="8915400" cy="850104"/>
          </a:xfrm>
        </p:spPr>
        <p:txBody>
          <a:bodyPr anchor="ctr" anchorCtr="0"/>
          <a:lstStyle>
            <a:lvl1pPr algn="l">
              <a:defRPr sz="2400" b="1" spc="0">
                <a:solidFill>
                  <a:srgbClr val="98C535"/>
                </a:solidFill>
                <a:latin typeface="Avenir Medium"/>
                <a:cs typeface="Avenir Medium"/>
              </a:defRPr>
            </a:lvl1pPr>
          </a:lstStyle>
          <a:p>
            <a:pPr lvl="0"/>
            <a:r>
              <a:rPr lang="en-US" dirty="0" smtClean="0"/>
              <a:t>Click to edit Master title style</a:t>
            </a:r>
            <a:endParaRPr lang="en-GB" dirty="0"/>
          </a:p>
        </p:txBody>
      </p:sp>
      <p:sp>
        <p:nvSpPr>
          <p:cNvPr id="3" name="Content Placeholder 2"/>
          <p:cNvSpPr txBox="1">
            <a:spLocks noGrp="1"/>
          </p:cNvSpPr>
          <p:nvPr>
            <p:ph idx="1"/>
          </p:nvPr>
        </p:nvSpPr>
        <p:spPr/>
        <p:txBody>
          <a:bodyPr/>
          <a:lstStyle>
            <a:lvl1pPr marL="0" indent="0">
              <a:buNone/>
              <a:defRPr sz="2000">
                <a:solidFill>
                  <a:schemeClr val="tx1">
                    <a:lumMod val="75000"/>
                    <a:lumOff val="25000"/>
                  </a:schemeClr>
                </a:solidFill>
                <a:latin typeface="Avenir Medium"/>
                <a:cs typeface="Avenir Medium"/>
              </a:defRPr>
            </a:lvl1pPr>
            <a:lvl2pPr marL="742950" indent="-285750">
              <a:buFont typeface="Arial"/>
              <a:buChar char="•"/>
              <a:defRPr sz="1800">
                <a:solidFill>
                  <a:schemeClr val="tx1">
                    <a:lumMod val="75000"/>
                    <a:lumOff val="25000"/>
                  </a:schemeClr>
                </a:solidFill>
                <a:latin typeface="Avenir Medium"/>
                <a:cs typeface="Avenir Medium"/>
              </a:defRPr>
            </a:lvl2pPr>
            <a:lvl3pPr marL="1143000" indent="-228600">
              <a:buFont typeface="Lucida Grande"/>
              <a:buChar char="-"/>
              <a:defRPr sz="1600">
                <a:solidFill>
                  <a:schemeClr val="tx1">
                    <a:lumMod val="75000"/>
                    <a:lumOff val="25000"/>
                  </a:schemeClr>
                </a:solidFill>
                <a:latin typeface="Avenir Medium"/>
                <a:cs typeface="Avenir Medium"/>
              </a:defRPr>
            </a:lvl3pPr>
            <a:lvl4pPr marL="1600200" indent="-228600">
              <a:buFont typeface="Lucida Grande"/>
              <a:buChar char="»"/>
              <a:defRPr sz="1400">
                <a:solidFill>
                  <a:schemeClr val="tx1">
                    <a:lumMod val="75000"/>
                    <a:lumOff val="25000"/>
                  </a:schemeClr>
                </a:solidFill>
                <a:latin typeface="Avenir Medium"/>
                <a:cs typeface="Avenir Medium"/>
              </a:defRPr>
            </a:lvl4pPr>
            <a:lvl5pPr marL="2057400" indent="-228600">
              <a:buFont typeface="Courier New"/>
              <a:buChar char="o"/>
              <a:defRPr sz="1400">
                <a:solidFill>
                  <a:schemeClr val="tx1">
                    <a:lumMod val="75000"/>
                    <a:lumOff val="25000"/>
                  </a:schemeClr>
                </a:solidFill>
                <a:latin typeface="Avenir Medium"/>
                <a:cs typeface="Avenir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txBox="1">
            <a:spLocks noGrp="1"/>
          </p:cNvSpPr>
          <p:nvPr>
            <p:ph type="dt" sz="half" idx="7"/>
          </p:nvPr>
        </p:nvSpPr>
        <p:spPr/>
        <p:txBody>
          <a:bodyPr/>
          <a:lstStyle>
            <a:lvl1pPr>
              <a:defRPr/>
            </a:lvl1pPr>
          </a:lstStyle>
          <a:p>
            <a:pPr lvl="0"/>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9E4AF7A3-7299-4A67-BDBC-6A5837364DE4}" type="slidenum">
              <a:rPr/>
              <a:pPr lvl="0"/>
              <a:t>‹N›</a:t>
            </a:fld>
            <a:endParaRPr lang="en-GB"/>
          </a:p>
        </p:txBody>
      </p:sp>
    </p:spTree>
    <p:extLst>
      <p:ext uri="{BB962C8B-B14F-4D97-AF65-F5344CB8AC3E}">
        <p14:creationId xmlns:p14="http://schemas.microsoft.com/office/powerpoint/2010/main" xmlns="" val="40880608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82504" y="4406904"/>
            <a:ext cx="8420100" cy="1362071"/>
          </a:xfrm>
        </p:spPr>
        <p:txBody>
          <a:bodyPr anchor="t" anchorCtr="0"/>
          <a:lstStyle>
            <a:lvl1pPr algn="l">
              <a:defRPr sz="4000" b="1" cap="all"/>
            </a:lvl1pPr>
          </a:lstStyle>
          <a:p>
            <a:pPr lvl="0"/>
            <a:r>
              <a:rPr lang="en-US"/>
              <a:t>Click to edit Master title style</a:t>
            </a:r>
            <a:endParaRPr lang="en-GB"/>
          </a:p>
        </p:txBody>
      </p:sp>
      <p:sp>
        <p:nvSpPr>
          <p:cNvPr id="3" name="Text Placeholder 2"/>
          <p:cNvSpPr txBox="1">
            <a:spLocks noGrp="1"/>
          </p:cNvSpPr>
          <p:nvPr>
            <p:ph type="body" idx="1"/>
          </p:nvPr>
        </p:nvSpPr>
        <p:spPr>
          <a:xfrm>
            <a:off x="782504" y="2906713"/>
            <a:ext cx="84201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C0ED06B2-BBEC-4213-8626-D2143C2F65BD}" type="slidenum">
              <a:rPr/>
              <a:pPr lvl="0"/>
              <a:t>‹N›</a:t>
            </a:fld>
            <a:endParaRPr lang="en-GB"/>
          </a:p>
        </p:txBody>
      </p:sp>
    </p:spTree>
    <p:extLst>
      <p:ext uri="{BB962C8B-B14F-4D97-AF65-F5344CB8AC3E}">
        <p14:creationId xmlns:p14="http://schemas.microsoft.com/office/powerpoint/2010/main" xmlns="" val="29107018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p:cNvSpPr txBox="1">
            <a:spLocks noGrp="1"/>
          </p:cNvSpPr>
          <p:nvPr>
            <p:ph idx="1"/>
          </p:nvPr>
        </p:nvSpPr>
        <p:spPr>
          <a:xfrm>
            <a:off x="495305" y="1600208"/>
            <a:ext cx="437515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marL="342900" marR="0" lvl="0" indent="-342900" algn="l" defTabSz="914400" rtl="0" eaLnBrk="1" fontAlgn="auto" latinLnBrk="0" hangingPunct="1">
              <a:lnSpc>
                <a:spcPct val="100000"/>
              </a:lnSpc>
              <a:spcBef>
                <a:spcPts val="700"/>
              </a:spcBef>
              <a:spcAft>
                <a:spcPts val="0"/>
              </a:spcAft>
              <a:buClrTx/>
              <a:buSzPct val="100000"/>
              <a:buFont typeface="Arial" pitchFamily="34"/>
              <a:buChar char="•"/>
              <a:tabLst/>
              <a:defRP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txBox="1">
            <a:spLocks noGrp="1"/>
          </p:cNvSpPr>
          <p:nvPr>
            <p:ph idx="2"/>
          </p:nvPr>
        </p:nvSpPr>
        <p:spPr>
          <a:xfrm>
            <a:off x="5035551" y="1600208"/>
            <a:ext cx="437515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txBox="1">
            <a:spLocks noGrp="1"/>
          </p:cNvSpPr>
          <p:nvPr>
            <p:ph type="dt" sz="half" idx="7"/>
          </p:nvPr>
        </p:nvSpPr>
        <p:spPr/>
        <p:txBody>
          <a:bodyPr/>
          <a:lstStyle>
            <a:lvl1pPr>
              <a:defRPr/>
            </a:lvl1pPr>
          </a:lstStyle>
          <a:p>
            <a:pPr lvl="0"/>
            <a:endParaRPr lang="en-GB"/>
          </a:p>
        </p:txBody>
      </p:sp>
      <p:sp>
        <p:nvSpPr>
          <p:cNvPr id="6" name="Footer Placeholder 5"/>
          <p:cNvSpPr txBox="1">
            <a:spLocks noGrp="1"/>
          </p:cNvSpPr>
          <p:nvPr>
            <p:ph type="ftr" sz="quarter" idx="9"/>
          </p:nvPr>
        </p:nvSpPr>
        <p:spPr/>
        <p:txBody>
          <a:bodyPr/>
          <a:lstStyle>
            <a:lvl1pPr>
              <a:defRPr/>
            </a:lvl1pPr>
          </a:lstStyle>
          <a:p>
            <a:pPr lvl="0"/>
            <a:endParaRPr lang="en-GB"/>
          </a:p>
        </p:txBody>
      </p:sp>
      <p:sp>
        <p:nvSpPr>
          <p:cNvPr id="7" name="Slide Number Placeholder 6"/>
          <p:cNvSpPr txBox="1">
            <a:spLocks noGrp="1"/>
          </p:cNvSpPr>
          <p:nvPr>
            <p:ph type="sldNum" sz="quarter" idx="8"/>
          </p:nvPr>
        </p:nvSpPr>
        <p:spPr/>
        <p:txBody>
          <a:bodyPr/>
          <a:lstStyle>
            <a:lvl1pPr>
              <a:defRPr/>
            </a:lvl1pPr>
          </a:lstStyle>
          <a:p>
            <a:pPr lvl="0"/>
            <a:fld id="{44B9C1C0-F385-49B0-81BE-F2F9C96B59F2}" type="slidenum">
              <a:rPr/>
              <a:pPr lvl="0"/>
              <a:t>‹N›</a:t>
            </a:fld>
            <a:endParaRPr lang="en-GB"/>
          </a:p>
        </p:txBody>
      </p:sp>
    </p:spTree>
    <p:extLst>
      <p:ext uri="{BB962C8B-B14F-4D97-AF65-F5344CB8AC3E}">
        <p14:creationId xmlns:p14="http://schemas.microsoft.com/office/powerpoint/2010/main" xmlns="" val="838493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Text Placeholder 2"/>
          <p:cNvSpPr txBox="1">
            <a:spLocks noGrp="1"/>
          </p:cNvSpPr>
          <p:nvPr>
            <p:ph type="body" idx="1"/>
          </p:nvPr>
        </p:nvSpPr>
        <p:spPr>
          <a:xfrm>
            <a:off x="495300" y="1535114"/>
            <a:ext cx="4376866"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95300" y="2174872"/>
            <a:ext cx="437686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txBox="1">
            <a:spLocks noGrp="1"/>
          </p:cNvSpPr>
          <p:nvPr>
            <p:ph type="body" idx="3"/>
          </p:nvPr>
        </p:nvSpPr>
        <p:spPr>
          <a:xfrm>
            <a:off x="5032108" y="1535114"/>
            <a:ext cx="4378591"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5032108" y="2174872"/>
            <a:ext cx="4378591"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txBox="1">
            <a:spLocks noGrp="1"/>
          </p:cNvSpPr>
          <p:nvPr>
            <p:ph type="dt" sz="half" idx="7"/>
          </p:nvPr>
        </p:nvSpPr>
        <p:spPr/>
        <p:txBody>
          <a:bodyPr/>
          <a:lstStyle>
            <a:lvl1pPr>
              <a:defRPr/>
            </a:lvl1pPr>
          </a:lstStyle>
          <a:p>
            <a:pPr lvl="0"/>
            <a:endParaRPr lang="en-GB"/>
          </a:p>
        </p:txBody>
      </p:sp>
      <p:sp>
        <p:nvSpPr>
          <p:cNvPr id="8" name="Footer Placeholder 7"/>
          <p:cNvSpPr txBox="1">
            <a:spLocks noGrp="1"/>
          </p:cNvSpPr>
          <p:nvPr>
            <p:ph type="ftr" sz="quarter" idx="9"/>
          </p:nvPr>
        </p:nvSpPr>
        <p:spPr/>
        <p:txBody>
          <a:bodyPr/>
          <a:lstStyle>
            <a:lvl1pPr>
              <a:defRPr/>
            </a:lvl1pPr>
          </a:lstStyle>
          <a:p>
            <a:pPr lvl="0"/>
            <a:endParaRPr lang="en-GB"/>
          </a:p>
        </p:txBody>
      </p:sp>
      <p:sp>
        <p:nvSpPr>
          <p:cNvPr id="9" name="Slide Number Placeholder 8"/>
          <p:cNvSpPr txBox="1">
            <a:spLocks noGrp="1"/>
          </p:cNvSpPr>
          <p:nvPr>
            <p:ph type="sldNum" sz="quarter" idx="8"/>
          </p:nvPr>
        </p:nvSpPr>
        <p:spPr/>
        <p:txBody>
          <a:bodyPr/>
          <a:lstStyle>
            <a:lvl1pPr>
              <a:defRPr/>
            </a:lvl1pPr>
          </a:lstStyle>
          <a:p>
            <a:pPr lvl="0"/>
            <a:fld id="{E81426E6-E4CE-4229-97B5-A22294F5FF01}" type="slidenum">
              <a:rPr/>
              <a:pPr lvl="0"/>
              <a:t>‹N›</a:t>
            </a:fld>
            <a:endParaRPr lang="en-GB"/>
          </a:p>
        </p:txBody>
      </p:sp>
    </p:spTree>
    <p:extLst>
      <p:ext uri="{BB962C8B-B14F-4D97-AF65-F5344CB8AC3E}">
        <p14:creationId xmlns:p14="http://schemas.microsoft.com/office/powerpoint/2010/main" xmlns="" val="269817385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Date Placeholder 2"/>
          <p:cNvSpPr txBox="1">
            <a:spLocks noGrp="1"/>
          </p:cNvSpPr>
          <p:nvPr>
            <p:ph type="dt" sz="half" idx="7"/>
          </p:nvPr>
        </p:nvSpPr>
        <p:spPr/>
        <p:txBody>
          <a:bodyPr/>
          <a:lstStyle>
            <a:lvl1pPr>
              <a:defRPr/>
            </a:lvl1pPr>
          </a:lstStyle>
          <a:p>
            <a:pPr lvl="0"/>
            <a:endParaRPr lang="en-GB"/>
          </a:p>
        </p:txBody>
      </p:sp>
      <p:sp>
        <p:nvSpPr>
          <p:cNvPr id="4" name="Footer Placeholder 3"/>
          <p:cNvSpPr txBox="1">
            <a:spLocks noGrp="1"/>
          </p:cNvSpPr>
          <p:nvPr>
            <p:ph type="ftr" sz="quarter" idx="9"/>
          </p:nvPr>
        </p:nvSpPr>
        <p:spPr/>
        <p:txBody>
          <a:bodyPr/>
          <a:lstStyle>
            <a:lvl1pPr>
              <a:defRPr/>
            </a:lvl1pPr>
          </a:lstStyle>
          <a:p>
            <a:pPr lvl="0"/>
            <a:endParaRPr lang="en-GB"/>
          </a:p>
        </p:txBody>
      </p:sp>
      <p:sp>
        <p:nvSpPr>
          <p:cNvPr id="5" name="Slide Number Placeholder 4"/>
          <p:cNvSpPr txBox="1">
            <a:spLocks noGrp="1"/>
          </p:cNvSpPr>
          <p:nvPr>
            <p:ph type="sldNum" sz="quarter" idx="8"/>
          </p:nvPr>
        </p:nvSpPr>
        <p:spPr/>
        <p:txBody>
          <a:bodyPr/>
          <a:lstStyle>
            <a:lvl1pPr>
              <a:defRPr/>
            </a:lvl1pPr>
          </a:lstStyle>
          <a:p>
            <a:pPr lvl="0"/>
            <a:fld id="{DACD735B-F8E1-4FFF-BBD6-7E0506C338A6}" type="slidenum">
              <a:rPr/>
              <a:pPr lvl="0"/>
              <a:t>‹N›</a:t>
            </a:fld>
            <a:endParaRPr lang="en-GB"/>
          </a:p>
        </p:txBody>
      </p:sp>
    </p:spTree>
    <p:extLst>
      <p:ext uri="{BB962C8B-B14F-4D97-AF65-F5344CB8AC3E}">
        <p14:creationId xmlns:p14="http://schemas.microsoft.com/office/powerpoint/2010/main" xmlns="" val="32614270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defRPr/>
            </a:lvl1pPr>
          </a:lstStyle>
          <a:p>
            <a:pPr lvl="0"/>
            <a:endParaRPr lang="en-GB"/>
          </a:p>
        </p:txBody>
      </p:sp>
      <p:sp>
        <p:nvSpPr>
          <p:cNvPr id="3" name="Footer Placeholder 2"/>
          <p:cNvSpPr txBox="1">
            <a:spLocks noGrp="1"/>
          </p:cNvSpPr>
          <p:nvPr>
            <p:ph type="ftr" sz="quarter" idx="9"/>
          </p:nvPr>
        </p:nvSpPr>
        <p:spPr/>
        <p:txBody>
          <a:bodyPr/>
          <a:lstStyle>
            <a:lvl1pPr>
              <a:defRPr/>
            </a:lvl1pPr>
          </a:lstStyle>
          <a:p>
            <a:pPr lvl="0"/>
            <a:endParaRPr lang="en-GB"/>
          </a:p>
        </p:txBody>
      </p:sp>
      <p:sp>
        <p:nvSpPr>
          <p:cNvPr id="4" name="Slide Number Placeholder 3"/>
          <p:cNvSpPr txBox="1">
            <a:spLocks noGrp="1"/>
          </p:cNvSpPr>
          <p:nvPr>
            <p:ph type="sldNum" sz="quarter" idx="8"/>
          </p:nvPr>
        </p:nvSpPr>
        <p:spPr/>
        <p:txBody>
          <a:bodyPr/>
          <a:lstStyle>
            <a:lvl1pPr>
              <a:defRPr/>
            </a:lvl1pPr>
          </a:lstStyle>
          <a:p>
            <a:pPr lvl="0"/>
            <a:fld id="{96C13B9C-8288-4FBF-8342-A4868023BA52}" type="slidenum">
              <a:rPr/>
              <a:pPr lvl="0"/>
              <a:t>‹N›</a:t>
            </a:fld>
            <a:endParaRPr lang="en-GB"/>
          </a:p>
        </p:txBody>
      </p:sp>
    </p:spTree>
    <p:extLst>
      <p:ext uri="{BB962C8B-B14F-4D97-AF65-F5344CB8AC3E}">
        <p14:creationId xmlns:p14="http://schemas.microsoft.com/office/powerpoint/2010/main" xmlns="" val="33250092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95300" y="273048"/>
            <a:ext cx="3259004" cy="1162046"/>
          </a:xfrm>
        </p:spPr>
        <p:txBody>
          <a:bodyPr anchor="b" anchorCtr="0"/>
          <a:lstStyle>
            <a:lvl1pPr algn="l">
              <a:defRPr sz="2000" b="1"/>
            </a:lvl1pPr>
          </a:lstStyle>
          <a:p>
            <a:pPr lvl="0"/>
            <a:r>
              <a:rPr lang="en-US"/>
              <a:t>Click to edit Master title style</a:t>
            </a:r>
            <a:endParaRPr lang="en-GB"/>
          </a:p>
        </p:txBody>
      </p:sp>
      <p:sp>
        <p:nvSpPr>
          <p:cNvPr id="3" name="Content Placeholder 2"/>
          <p:cNvSpPr txBox="1">
            <a:spLocks noGrp="1"/>
          </p:cNvSpPr>
          <p:nvPr>
            <p:ph idx="1"/>
          </p:nvPr>
        </p:nvSpPr>
        <p:spPr>
          <a:xfrm>
            <a:off x="3872971" y="273048"/>
            <a:ext cx="5537731"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txBox="1">
            <a:spLocks noGrp="1"/>
          </p:cNvSpPr>
          <p:nvPr>
            <p:ph type="body" idx="2"/>
          </p:nvPr>
        </p:nvSpPr>
        <p:spPr>
          <a:xfrm>
            <a:off x="495300" y="1435095"/>
            <a:ext cx="3259004" cy="4691064"/>
          </a:xfrm>
        </p:spPr>
        <p:txBody>
          <a:bodyPr/>
          <a:lstStyle>
            <a:lvl1pPr marL="0" indent="0">
              <a:spcBef>
                <a:spcPts val="300"/>
              </a:spcBef>
              <a:buNone/>
              <a:defRPr sz="14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endParaRPr lang="en-GB"/>
          </a:p>
        </p:txBody>
      </p:sp>
      <p:sp>
        <p:nvSpPr>
          <p:cNvPr id="6" name="Footer Placeholder 5"/>
          <p:cNvSpPr txBox="1">
            <a:spLocks noGrp="1"/>
          </p:cNvSpPr>
          <p:nvPr>
            <p:ph type="ftr" sz="quarter" idx="9"/>
          </p:nvPr>
        </p:nvSpPr>
        <p:spPr/>
        <p:txBody>
          <a:bodyPr/>
          <a:lstStyle>
            <a:lvl1pPr>
              <a:defRPr/>
            </a:lvl1pPr>
          </a:lstStyle>
          <a:p>
            <a:pPr lvl="0"/>
            <a:endParaRPr lang="en-GB"/>
          </a:p>
        </p:txBody>
      </p:sp>
      <p:sp>
        <p:nvSpPr>
          <p:cNvPr id="7" name="Slide Number Placeholder 6"/>
          <p:cNvSpPr txBox="1">
            <a:spLocks noGrp="1"/>
          </p:cNvSpPr>
          <p:nvPr>
            <p:ph type="sldNum" sz="quarter" idx="8"/>
          </p:nvPr>
        </p:nvSpPr>
        <p:spPr/>
        <p:txBody>
          <a:bodyPr/>
          <a:lstStyle>
            <a:lvl1pPr>
              <a:defRPr/>
            </a:lvl1pPr>
          </a:lstStyle>
          <a:p>
            <a:pPr lvl="0"/>
            <a:fld id="{E585CC45-CE89-47B0-BF4B-112DA112189B}" type="slidenum">
              <a:rPr/>
              <a:pPr lvl="0"/>
              <a:t>‹N›</a:t>
            </a:fld>
            <a:endParaRPr lang="en-GB"/>
          </a:p>
        </p:txBody>
      </p:sp>
    </p:spTree>
    <p:extLst>
      <p:ext uri="{BB962C8B-B14F-4D97-AF65-F5344CB8AC3E}">
        <p14:creationId xmlns:p14="http://schemas.microsoft.com/office/powerpoint/2010/main" xmlns="" val="36361951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941645" y="4800609"/>
            <a:ext cx="5943600" cy="566735"/>
          </a:xfrm>
        </p:spPr>
        <p:txBody>
          <a:bodyPr anchor="b" anchorCtr="0"/>
          <a:lstStyle>
            <a:lvl1pPr algn="l">
              <a:defRPr sz="2000" b="1"/>
            </a:lvl1pPr>
          </a:lstStyle>
          <a:p>
            <a:pPr lvl="0"/>
            <a:r>
              <a:rPr lang="en-US"/>
              <a:t>Click to edit Master title style</a:t>
            </a:r>
            <a:endParaRPr lang="en-GB"/>
          </a:p>
        </p:txBody>
      </p:sp>
      <p:sp>
        <p:nvSpPr>
          <p:cNvPr id="3" name="Picture Placeholder 2"/>
          <p:cNvSpPr txBox="1">
            <a:spLocks noGrp="1"/>
          </p:cNvSpPr>
          <p:nvPr>
            <p:ph type="pic" idx="1"/>
          </p:nvPr>
        </p:nvSpPr>
        <p:spPr>
          <a:xfrm>
            <a:off x="1941645" y="612776"/>
            <a:ext cx="5943600" cy="4114800"/>
          </a:xfrm>
        </p:spPr>
        <p:txBody>
          <a:bodyPr/>
          <a:lstStyle>
            <a:lvl1pPr marL="0" indent="0">
              <a:buNone/>
              <a:defRPr lang="en-GB"/>
            </a:lvl1pPr>
          </a:lstStyle>
          <a:p>
            <a:pPr lvl="0"/>
            <a:endParaRPr lang="en-GB"/>
          </a:p>
        </p:txBody>
      </p:sp>
      <p:sp>
        <p:nvSpPr>
          <p:cNvPr id="4" name="Text Placeholder 3"/>
          <p:cNvSpPr txBox="1">
            <a:spLocks noGrp="1"/>
          </p:cNvSpPr>
          <p:nvPr>
            <p:ph type="body" idx="2"/>
          </p:nvPr>
        </p:nvSpPr>
        <p:spPr>
          <a:xfrm>
            <a:off x="1941645" y="5367335"/>
            <a:ext cx="5943600" cy="804864"/>
          </a:xfrm>
        </p:spPr>
        <p:txBody>
          <a:bodyPr/>
          <a:lstStyle>
            <a:lvl1pPr marL="0" indent="0">
              <a:spcBef>
                <a:spcPts val="300"/>
              </a:spcBef>
              <a:buNone/>
              <a:defRPr sz="14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endParaRPr lang="en-GB"/>
          </a:p>
        </p:txBody>
      </p:sp>
      <p:sp>
        <p:nvSpPr>
          <p:cNvPr id="6" name="Footer Placeholder 5"/>
          <p:cNvSpPr txBox="1">
            <a:spLocks noGrp="1"/>
          </p:cNvSpPr>
          <p:nvPr>
            <p:ph type="ftr" sz="quarter" idx="9"/>
          </p:nvPr>
        </p:nvSpPr>
        <p:spPr/>
        <p:txBody>
          <a:bodyPr/>
          <a:lstStyle>
            <a:lvl1pPr>
              <a:defRPr/>
            </a:lvl1pPr>
          </a:lstStyle>
          <a:p>
            <a:pPr lvl="0"/>
            <a:endParaRPr lang="en-GB"/>
          </a:p>
        </p:txBody>
      </p:sp>
      <p:sp>
        <p:nvSpPr>
          <p:cNvPr id="7" name="Slide Number Placeholder 6"/>
          <p:cNvSpPr txBox="1">
            <a:spLocks noGrp="1"/>
          </p:cNvSpPr>
          <p:nvPr>
            <p:ph type="sldNum" sz="quarter" idx="8"/>
          </p:nvPr>
        </p:nvSpPr>
        <p:spPr/>
        <p:txBody>
          <a:bodyPr/>
          <a:lstStyle>
            <a:lvl1pPr>
              <a:defRPr/>
            </a:lvl1pPr>
          </a:lstStyle>
          <a:p>
            <a:pPr lvl="0"/>
            <a:fld id="{B4FD7986-5303-4BC7-9E9D-DDEC153AE85D}" type="slidenum">
              <a:rPr/>
              <a:pPr lvl="0"/>
              <a:t>‹N›</a:t>
            </a:fld>
            <a:endParaRPr lang="en-GB"/>
          </a:p>
        </p:txBody>
      </p:sp>
    </p:spTree>
    <p:extLst>
      <p:ext uri="{BB962C8B-B14F-4D97-AF65-F5344CB8AC3E}">
        <p14:creationId xmlns:p14="http://schemas.microsoft.com/office/powerpoint/2010/main" xmlns="" val="12730678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txBox="1">
            <a:spLocks noGrp="1"/>
          </p:cNvSpPr>
          <p:nvPr>
            <p:ph type="dt" sz="half" idx="7"/>
          </p:nvPr>
        </p:nvSpPr>
        <p:spPr/>
        <p:txBody>
          <a:bodyPr/>
          <a:lstStyle>
            <a:lvl1pPr>
              <a:defRPr/>
            </a:lvl1pPr>
          </a:lstStyle>
          <a:p>
            <a:pPr lvl="0"/>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1EDC7AF3-E73F-41FD-8E53-5606C29F5B0E}" type="slidenum">
              <a:rPr/>
              <a:pPr lvl="0"/>
              <a:t>‹N›</a:t>
            </a:fld>
            <a:endParaRPr lang="en-GB"/>
          </a:p>
        </p:txBody>
      </p:sp>
    </p:spTree>
    <p:extLst>
      <p:ext uri="{BB962C8B-B14F-4D97-AF65-F5344CB8AC3E}">
        <p14:creationId xmlns:p14="http://schemas.microsoft.com/office/powerpoint/2010/main" xmlns="" val="302576780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7181850" y="274649"/>
            <a:ext cx="2228850" cy="5851529"/>
          </a:xfrm>
        </p:spPr>
        <p:txBody>
          <a:bodyPr vert="eaVert"/>
          <a:lstStyle>
            <a:lvl1pPr>
              <a:defRPr/>
            </a:lvl1pPr>
          </a:lstStyle>
          <a:p>
            <a:pPr lvl="0"/>
            <a:r>
              <a:rPr lang="en-US"/>
              <a:t>Click to edit Master title style</a:t>
            </a:r>
            <a:endParaRPr lang="en-GB"/>
          </a:p>
        </p:txBody>
      </p:sp>
      <p:sp>
        <p:nvSpPr>
          <p:cNvPr id="3" name="Vertical Text Placeholder 2"/>
          <p:cNvSpPr txBox="1">
            <a:spLocks noGrp="1"/>
          </p:cNvSpPr>
          <p:nvPr>
            <p:ph type="body" orient="vert" idx="1"/>
          </p:nvPr>
        </p:nvSpPr>
        <p:spPr>
          <a:xfrm>
            <a:off x="495300" y="274649"/>
            <a:ext cx="652144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txBox="1">
            <a:spLocks noGrp="1"/>
          </p:cNvSpPr>
          <p:nvPr>
            <p:ph type="dt" sz="half" idx="7"/>
          </p:nvPr>
        </p:nvSpPr>
        <p:spPr/>
        <p:txBody>
          <a:bodyPr/>
          <a:lstStyle>
            <a:lvl1pPr>
              <a:defRPr/>
            </a:lvl1pPr>
          </a:lstStyle>
          <a:p>
            <a:pPr lvl="0"/>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529B8094-4E8A-4D05-B517-EBF0D51EFC86}" type="slidenum">
              <a:rPr/>
              <a:pPr lvl="0"/>
              <a:t>‹N›</a:t>
            </a:fld>
            <a:endParaRPr lang="en-GB"/>
          </a:p>
        </p:txBody>
      </p:sp>
    </p:spTree>
    <p:extLst>
      <p:ext uri="{BB962C8B-B14F-4D97-AF65-F5344CB8AC3E}">
        <p14:creationId xmlns:p14="http://schemas.microsoft.com/office/powerpoint/2010/main" xmlns="" val="37081296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cstate="email">
            <a:extLst>
              <a:ext uri="{28A0092B-C50C-407E-A947-70E740481C1C}">
                <a14:useLocalDpi xmlns:a14="http://schemas.microsoft.com/office/drawing/2010/main" xmlns=""/>
              </a:ext>
            </a:extLst>
          </a:blip>
          <a:stretch>
            <a:fillRect/>
          </a:stretch>
        </a:blip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95300" y="274640"/>
            <a:ext cx="8915400" cy="850104"/>
          </a:xfrm>
          <a:prstGeom prst="rect">
            <a:avLst/>
          </a:prstGeom>
          <a:noFill/>
          <a:ln>
            <a:noFill/>
          </a:ln>
        </p:spPr>
        <p:txBody>
          <a:bodyPr vert="horz" wrap="square" lIns="91440" tIns="45720" rIns="91440" bIns="45720" anchor="ctr" anchorCtr="1" compatLnSpc="1"/>
          <a:lstStyle/>
          <a:p>
            <a:pPr lvl="0"/>
            <a:r>
              <a:rPr lang="en-US" sz="2200" dirty="0" err="1" smtClean="0">
                <a:solidFill>
                  <a:srgbClr val="98C535"/>
                </a:solidFill>
                <a:latin typeface="Arial" pitchFamily="34"/>
                <a:cs typeface="Arial" pitchFamily="34"/>
              </a:rPr>
              <a:t>Mycotoxins</a:t>
            </a:r>
            <a:r>
              <a:rPr lang="en-US" sz="2200" dirty="0" smtClean="0">
                <a:solidFill>
                  <a:srgbClr val="98C535"/>
                </a:solidFill>
                <a:latin typeface="Arial" pitchFamily="34"/>
                <a:cs typeface="Arial" pitchFamily="34"/>
              </a:rPr>
              <a:t> are potent toxins produced by certain fungi, and can contaminate numerous commodities…</a:t>
            </a:r>
            <a:endParaRPr lang="en-GB" dirty="0"/>
          </a:p>
        </p:txBody>
      </p:sp>
      <p:sp>
        <p:nvSpPr>
          <p:cNvPr id="3" name="Text Placeholder 2"/>
          <p:cNvSpPr txBox="1">
            <a:spLocks noGrp="1"/>
          </p:cNvSpPr>
          <p:nvPr>
            <p:ph type="body" idx="1"/>
          </p:nvPr>
        </p:nvSpPr>
        <p:spPr>
          <a:xfrm>
            <a:off x="495300" y="1600208"/>
            <a:ext cx="8915400" cy="4525959"/>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txBox="1">
            <a:spLocks noGrp="1"/>
          </p:cNvSpPr>
          <p:nvPr>
            <p:ph type="dt" sz="half" idx="2"/>
          </p:nvPr>
        </p:nvSpPr>
        <p:spPr>
          <a:xfrm>
            <a:off x="495300" y="6356360"/>
            <a:ext cx="2311396"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endParaRPr lang="en-GB"/>
          </a:p>
        </p:txBody>
      </p:sp>
      <p:sp>
        <p:nvSpPr>
          <p:cNvPr id="5" name="Footer Placeholder 4"/>
          <p:cNvSpPr txBox="1">
            <a:spLocks noGrp="1"/>
          </p:cNvSpPr>
          <p:nvPr>
            <p:ph type="ftr" sz="quarter" idx="3"/>
          </p:nvPr>
        </p:nvSpPr>
        <p:spPr>
          <a:xfrm>
            <a:off x="3384558" y="6356360"/>
            <a:ext cx="3136903"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endParaRPr lang="en-GB"/>
          </a:p>
        </p:txBody>
      </p:sp>
      <p:sp>
        <p:nvSpPr>
          <p:cNvPr id="6" name="Slide Number Placeholder 5"/>
          <p:cNvSpPr txBox="1">
            <a:spLocks noGrp="1"/>
          </p:cNvSpPr>
          <p:nvPr>
            <p:ph type="sldNum" sz="quarter" idx="4"/>
          </p:nvPr>
        </p:nvSpPr>
        <p:spPr>
          <a:xfrm>
            <a:off x="7556150" y="6439748"/>
            <a:ext cx="231139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GB" sz="1400" b="1" i="0" u="none" strike="noStrike" kern="1200" cap="none" spc="0" baseline="0">
                <a:solidFill>
                  <a:schemeClr val="bg1"/>
                </a:solidFill>
                <a:uFillTx/>
                <a:latin typeface="Calibri"/>
              </a:defRPr>
            </a:lvl1pPr>
          </a:lstStyle>
          <a:p>
            <a:fld id="{6BE08DEE-0DC8-4A6D-BBF4-E3B441993F70}" type="slidenum">
              <a:rPr lang="en-GB" smtClean="0"/>
              <a:pPr/>
              <a:t>‹N›</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hf hdr="0" ftr="0" dt="0"/>
  <p:txStyles>
    <p:titleStyle>
      <a:lvl1pPr marL="0" marR="0" lvl="0" indent="0" algn="l" defTabSz="914400" rtl="0" fontAlgn="auto" hangingPunct="1">
        <a:lnSpc>
          <a:spcPct val="100000"/>
        </a:lnSpc>
        <a:spcBef>
          <a:spcPts val="0"/>
        </a:spcBef>
        <a:spcAft>
          <a:spcPts val="0"/>
        </a:spcAft>
        <a:buNone/>
        <a:tabLst/>
        <a:defRPr lang="en-US" sz="2800" b="0" i="0" u="none" strike="noStrike" kern="1200" cap="none" spc="0" baseline="0">
          <a:solidFill>
            <a:srgbClr val="000000"/>
          </a:solidFill>
          <a:uFillTx/>
          <a:latin typeface="Calibri"/>
        </a:defRPr>
      </a:lvl1pPr>
    </p:titleStyle>
    <p:bodyStyle>
      <a:lvl1pPr marL="342900" marR="0" lvl="0" indent="-342900" algn="l" defTabSz="914400" rtl="0" fontAlgn="auto" hangingPunct="1">
        <a:lnSpc>
          <a:spcPct val="100000"/>
        </a:lnSpc>
        <a:spcBef>
          <a:spcPts val="800"/>
        </a:spcBef>
        <a:spcAft>
          <a:spcPts val="0"/>
        </a:spcAft>
        <a:buSzPct val="100000"/>
        <a:buFont typeface="Arial" pitchFamily="34"/>
        <a:buChar char="•"/>
        <a:tabLst/>
        <a:defRPr lang="en-US" sz="3200" b="0" i="0" u="none" strike="noStrike" kern="1200" cap="none" spc="0" baseline="0">
          <a:solidFill>
            <a:srgbClr val="000000"/>
          </a:solidFill>
          <a:uFillTx/>
          <a:latin typeface="Calibri"/>
        </a:defRPr>
      </a:lvl1pPr>
      <a:lvl2pPr marL="742950" marR="0" lvl="1" indent="-285750" algn="l" defTabSz="914400" rtl="0" fontAlgn="auto" hangingPunct="1">
        <a:lnSpc>
          <a:spcPct val="100000"/>
        </a:lnSpc>
        <a:spcBef>
          <a:spcPts val="7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2pPr>
      <a:lvl3pPr marL="1143000" marR="0" lvl="2" indent="-228600" algn="l" defTabSz="914400" rtl="0" fontAlgn="auto" hangingPunct="1">
        <a:lnSpc>
          <a:spcPct val="100000"/>
        </a:lnSpc>
        <a:spcBef>
          <a:spcPts val="6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3pPr>
      <a:lvl4pPr marL="1600200" marR="0" lvl="3" indent="-228600" algn="l" defTabSz="914400" rtl="0" fontAlgn="auto" hangingPunct="1">
        <a:lnSpc>
          <a:spcPct val="10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4pPr>
      <a:lvl5pPr marL="2057400" marR="0" lvl="4" indent="-228600" algn="l" defTabSz="914400" rtl="0" fontAlgn="auto" hangingPunct="1">
        <a:lnSpc>
          <a:spcPct val="10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12" Type="http://schemas.openxmlformats.org/officeDocument/2006/relationships/image" Target="../media/image31.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jpeg"/><Relationship Id="rId10" Type="http://schemas.openxmlformats.org/officeDocument/2006/relationships/image" Target="../media/image29.png"/><Relationship Id="rId4" Type="http://schemas.openxmlformats.org/officeDocument/2006/relationships/image" Target="../media/image23.jpeg"/><Relationship Id="rId9"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emf"/><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png"/><Relationship Id="rId7" Type="http://schemas.openxmlformats.org/officeDocument/2006/relationships/image" Target="../media/image53.jpe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jpeg"/><Relationship Id="rId11" Type="http://schemas.openxmlformats.org/officeDocument/2006/relationships/image" Target="../media/image57.wmf"/><Relationship Id="rId5" Type="http://schemas.openxmlformats.org/officeDocument/2006/relationships/image" Target="../media/image51.jpeg"/><Relationship Id="rId10" Type="http://schemas.openxmlformats.org/officeDocument/2006/relationships/image" Target="../media/image56.png"/><Relationship Id="rId4" Type="http://schemas.openxmlformats.org/officeDocument/2006/relationships/image" Target="../media/image50.jpeg"/><Relationship Id="rId9" Type="http://schemas.openxmlformats.org/officeDocument/2006/relationships/image" Target="../media/image55.jpeg"/></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2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png"/></Relationships>
</file>

<file path=ppt/slides/_rels/slide3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3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38.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39.xml.rels><?xml version="1.0" encoding="UTF-8" standalone="yes"?>
<Relationships xmlns="http://schemas.openxmlformats.org/package/2006/relationships"><Relationship Id="rId3" Type="http://schemas.openxmlformats.org/officeDocument/2006/relationships/hyperlink" Target="http://www.toximet.com/" TargetMode="External"/><Relationship Id="rId2" Type="http://schemas.openxmlformats.org/officeDocument/2006/relationships/hyperlink" Target="mailto:raycokerconsulting@gmail.com" TargetMode="External"/><Relationship Id="rId1" Type="http://schemas.openxmlformats.org/officeDocument/2006/relationships/slideLayout" Target="../slideLayouts/slideLayout2.xml"/><Relationship Id="rId4" Type="http://schemas.openxmlformats.org/officeDocument/2006/relationships/image" Target="../media/image8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32520" y="3933056"/>
            <a:ext cx="6189369" cy="1571476"/>
          </a:xfrm>
        </p:spPr>
        <p:txBody>
          <a:bodyPr/>
          <a:lstStyle/>
          <a:p>
            <a:pPr>
              <a:lnSpc>
                <a:spcPct val="80000"/>
              </a:lnSpc>
            </a:pPr>
            <a:r>
              <a:rPr lang="en-US" dirty="0" smtClean="0"/>
              <a:t>Prof. Raymond Coker</a:t>
            </a:r>
          </a:p>
          <a:p>
            <a:pPr>
              <a:lnSpc>
                <a:spcPct val="80000"/>
              </a:lnSpc>
            </a:pPr>
            <a:r>
              <a:rPr lang="en-US" b="1" dirty="0" smtClean="0"/>
              <a:t>Raymond Coker Consulting Limited</a:t>
            </a:r>
            <a:endParaRPr lang="en-GB" b="1" dirty="0"/>
          </a:p>
          <a:p>
            <a:pPr>
              <a:lnSpc>
                <a:spcPct val="80000"/>
              </a:lnSpc>
            </a:pPr>
            <a:r>
              <a:rPr lang="en-US" dirty="0" smtClean="0"/>
              <a:t>August 2015</a:t>
            </a:r>
            <a:endParaRPr lang="en-US" dirty="0"/>
          </a:p>
        </p:txBody>
      </p:sp>
      <p:sp>
        <p:nvSpPr>
          <p:cNvPr id="3" name="Text Placeholder 2"/>
          <p:cNvSpPr>
            <a:spLocks noGrp="1"/>
          </p:cNvSpPr>
          <p:nvPr>
            <p:ph type="body" sz="quarter" idx="11"/>
          </p:nvPr>
        </p:nvSpPr>
        <p:spPr>
          <a:xfrm>
            <a:off x="632520" y="2636912"/>
            <a:ext cx="8841664" cy="1152128"/>
          </a:xfrm>
        </p:spPr>
        <p:txBody>
          <a:bodyPr/>
          <a:lstStyle/>
          <a:p>
            <a:pPr algn="ctr"/>
            <a:r>
              <a:rPr lang="en-US" sz="3200" b="1" dirty="0">
                <a:cs typeface="Avenir Black"/>
              </a:rPr>
              <a:t>The control of mycotoxins in foods &amp; feeds</a:t>
            </a:r>
          </a:p>
          <a:p>
            <a:pPr algn="ctr"/>
            <a:r>
              <a:rPr lang="en-US" sz="2400" b="1" dirty="0" smtClean="0">
                <a:solidFill>
                  <a:srgbClr val="98C535"/>
                </a:solidFill>
                <a:cs typeface="Avenir Black"/>
              </a:rPr>
              <a:t>THE TOXIMET SYSTEM</a:t>
            </a:r>
          </a:p>
        </p:txBody>
      </p:sp>
    </p:spTree>
    <p:extLst>
      <p:ext uri="{BB962C8B-B14F-4D97-AF65-F5344CB8AC3E}">
        <p14:creationId xmlns:p14="http://schemas.microsoft.com/office/powerpoint/2010/main" xmlns="" val="190351460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504" y="836712"/>
            <a:ext cx="8915400" cy="850104"/>
          </a:xfrm>
        </p:spPr>
        <p:txBody>
          <a:bodyPr/>
          <a:lstStyle/>
          <a:p>
            <a:r>
              <a:rPr lang="en-US" dirty="0" smtClean="0"/>
              <a:t>Agenda</a:t>
            </a:r>
            <a:endParaRPr lang="en-US"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2</a:t>
            </a:fld>
            <a:endParaRPr lang="en-GB"/>
          </a:p>
        </p:txBody>
      </p:sp>
      <p:sp>
        <p:nvSpPr>
          <p:cNvPr id="6" name="Content Placeholder 2"/>
          <p:cNvSpPr txBox="1">
            <a:spLocks noGrp="1"/>
          </p:cNvSpPr>
          <p:nvPr>
            <p:ph idx="1"/>
          </p:nvPr>
        </p:nvSpPr>
        <p:spPr>
          <a:xfrm>
            <a:off x="920552" y="2132856"/>
            <a:ext cx="8670167" cy="2448272"/>
          </a:xfrm>
        </p:spPr>
        <p:txBody>
          <a:bodyPr/>
          <a:lstStyle/>
          <a:p>
            <a:pPr lvl="0">
              <a:lnSpc>
                <a:spcPct val="150000"/>
              </a:lnSpc>
              <a:spcBef>
                <a:spcPts val="600"/>
              </a:spcBef>
            </a:pPr>
            <a:r>
              <a:rPr lang="en-GB" sz="2300" b="1" dirty="0" smtClean="0">
                <a:solidFill>
                  <a:srgbClr val="595959"/>
                </a:solidFill>
              </a:rPr>
              <a:t>The </a:t>
            </a:r>
            <a:r>
              <a:rPr lang="en-GB" sz="2300" b="1" dirty="0">
                <a:solidFill>
                  <a:srgbClr val="595959"/>
                </a:solidFill>
              </a:rPr>
              <a:t>m</a:t>
            </a:r>
            <a:r>
              <a:rPr lang="en-GB" sz="2300" b="1" dirty="0" smtClean="0">
                <a:solidFill>
                  <a:srgbClr val="595959"/>
                </a:solidFill>
              </a:rPr>
              <a:t>ycotoxin problem</a:t>
            </a:r>
          </a:p>
          <a:p>
            <a:pPr lvl="0">
              <a:lnSpc>
                <a:spcPct val="150000"/>
              </a:lnSpc>
              <a:spcBef>
                <a:spcPts val="600"/>
              </a:spcBef>
            </a:pPr>
            <a:r>
              <a:rPr lang="en-GB" sz="2300" b="1" dirty="0" smtClean="0">
                <a:solidFill>
                  <a:srgbClr val="595959"/>
                </a:solidFill>
              </a:rPr>
              <a:t>The modern approach to mycotoxin control</a:t>
            </a:r>
          </a:p>
          <a:p>
            <a:pPr lvl="0">
              <a:lnSpc>
                <a:spcPct val="150000"/>
              </a:lnSpc>
              <a:spcBef>
                <a:spcPts val="600"/>
              </a:spcBef>
            </a:pPr>
            <a:r>
              <a:rPr lang="en-GB" sz="2300" b="1" dirty="0" smtClean="0">
                <a:solidFill>
                  <a:srgbClr val="595959"/>
                </a:solidFill>
              </a:rPr>
              <a:t>Mycotoxin measurement methods</a:t>
            </a:r>
          </a:p>
          <a:p>
            <a:pPr>
              <a:lnSpc>
                <a:spcPct val="150000"/>
              </a:lnSpc>
              <a:spcBef>
                <a:spcPts val="600"/>
              </a:spcBef>
            </a:pPr>
            <a:r>
              <a:rPr lang="en-GB" sz="2300" b="1" dirty="0">
                <a:solidFill>
                  <a:srgbClr val="595959"/>
                </a:solidFill>
              </a:rPr>
              <a:t>The </a:t>
            </a:r>
            <a:r>
              <a:rPr lang="en-GB" sz="2300" b="1" dirty="0" err="1" smtClean="0">
                <a:solidFill>
                  <a:srgbClr val="595959"/>
                </a:solidFill>
              </a:rPr>
              <a:t>ToxiMet</a:t>
            </a:r>
            <a:r>
              <a:rPr lang="en-GB" sz="2300" b="1" dirty="0" smtClean="0">
                <a:solidFill>
                  <a:srgbClr val="595959"/>
                </a:solidFill>
              </a:rPr>
              <a:t> </a:t>
            </a:r>
            <a:r>
              <a:rPr lang="en-GB" sz="2300" b="1" dirty="0">
                <a:solidFill>
                  <a:srgbClr val="595959"/>
                </a:solidFill>
              </a:rPr>
              <a:t>System</a:t>
            </a:r>
          </a:p>
          <a:p>
            <a:pPr lvl="0">
              <a:lnSpc>
                <a:spcPct val="150000"/>
              </a:lnSpc>
              <a:spcBef>
                <a:spcPts val="600"/>
              </a:spcBef>
            </a:pPr>
            <a:endParaRPr lang="en-GB" sz="2300" dirty="0">
              <a:solidFill>
                <a:srgbClr val="595959"/>
              </a:solidFill>
            </a:endParaRPr>
          </a:p>
          <a:p>
            <a:pPr lvl="0">
              <a:lnSpc>
                <a:spcPct val="150000"/>
              </a:lnSpc>
              <a:spcBef>
                <a:spcPts val="600"/>
              </a:spcBef>
            </a:pPr>
            <a:endParaRPr lang="en-GB" sz="2300" dirty="0">
              <a:solidFill>
                <a:srgbClr val="595959"/>
              </a:solidFill>
              <a:latin typeface="Avenir Medium"/>
              <a:cs typeface="Avenir Medium"/>
            </a:endParaRPr>
          </a:p>
          <a:p>
            <a:pPr>
              <a:lnSpc>
                <a:spcPct val="150000"/>
              </a:lnSpc>
              <a:spcBef>
                <a:spcPts val="600"/>
              </a:spcBef>
            </a:pPr>
            <a:endParaRPr lang="en-GB" sz="2300" dirty="0">
              <a:solidFill>
                <a:srgbClr val="595959"/>
              </a:solidFill>
            </a:endParaRPr>
          </a:p>
          <a:p>
            <a:pPr lvl="0">
              <a:lnSpc>
                <a:spcPct val="150000"/>
              </a:lnSpc>
              <a:spcBef>
                <a:spcPts val="600"/>
              </a:spcBef>
            </a:pPr>
            <a:endParaRPr lang="en-GB" sz="2300" dirty="0">
              <a:solidFill>
                <a:srgbClr val="595959"/>
              </a:solidFill>
              <a:latin typeface="Avenir Medium"/>
              <a:cs typeface="Avenir Medium"/>
            </a:endParaRPr>
          </a:p>
        </p:txBody>
      </p:sp>
    </p:spTree>
    <p:extLst>
      <p:ext uri="{BB962C8B-B14F-4D97-AF65-F5344CB8AC3E}">
        <p14:creationId xmlns:p14="http://schemas.microsoft.com/office/powerpoint/2010/main" xmlns="" val="367819279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848544" y="2492896"/>
            <a:ext cx="3240360" cy="432048"/>
          </a:xfrm>
          <a:prstGeom prst="roundRect">
            <a:avLst/>
          </a:prstGeom>
          <a:solidFill>
            <a:srgbClr val="86AE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88504" y="548680"/>
            <a:ext cx="8915400" cy="850104"/>
          </a:xfrm>
        </p:spPr>
        <p:txBody>
          <a:bodyPr/>
          <a:lstStyle/>
          <a:p>
            <a:r>
              <a:rPr lang="en-US" dirty="0" smtClean="0"/>
              <a:t>Agenda</a:t>
            </a:r>
            <a:endParaRPr lang="en-US"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3</a:t>
            </a:fld>
            <a:endParaRPr lang="en-GB"/>
          </a:p>
        </p:txBody>
      </p:sp>
      <p:sp>
        <p:nvSpPr>
          <p:cNvPr id="6" name="Content Placeholder 2"/>
          <p:cNvSpPr txBox="1">
            <a:spLocks noGrp="1"/>
          </p:cNvSpPr>
          <p:nvPr>
            <p:ph idx="1"/>
          </p:nvPr>
        </p:nvSpPr>
        <p:spPr>
          <a:xfrm>
            <a:off x="873448" y="2348880"/>
            <a:ext cx="8670167" cy="2448272"/>
          </a:xfrm>
        </p:spPr>
        <p:txBody>
          <a:bodyPr/>
          <a:lstStyle/>
          <a:p>
            <a:pPr lvl="0">
              <a:lnSpc>
                <a:spcPct val="150000"/>
              </a:lnSpc>
              <a:spcBef>
                <a:spcPts val="600"/>
              </a:spcBef>
            </a:pPr>
            <a:r>
              <a:rPr lang="en-GB" sz="2300" dirty="0" smtClean="0">
                <a:solidFill>
                  <a:srgbClr val="595959"/>
                </a:solidFill>
                <a:latin typeface="Avenir Medium"/>
                <a:cs typeface="Avenir Medium"/>
              </a:rPr>
              <a:t>The </a:t>
            </a:r>
            <a:r>
              <a:rPr lang="en-GB" sz="2300" dirty="0">
                <a:solidFill>
                  <a:srgbClr val="595959"/>
                </a:solidFill>
              </a:rPr>
              <a:t>m</a:t>
            </a:r>
            <a:r>
              <a:rPr lang="en-GB" sz="2300" dirty="0" smtClean="0">
                <a:solidFill>
                  <a:srgbClr val="595959"/>
                </a:solidFill>
                <a:latin typeface="Avenir Medium"/>
                <a:cs typeface="Avenir Medium"/>
              </a:rPr>
              <a:t>ycotoxin problem</a:t>
            </a:r>
          </a:p>
          <a:p>
            <a:pPr lvl="0">
              <a:lnSpc>
                <a:spcPct val="150000"/>
              </a:lnSpc>
              <a:spcBef>
                <a:spcPts val="600"/>
              </a:spcBef>
            </a:pPr>
            <a:r>
              <a:rPr lang="en-GB" sz="2300" dirty="0" smtClean="0">
                <a:solidFill>
                  <a:srgbClr val="595959"/>
                </a:solidFill>
                <a:latin typeface="Avenir Medium"/>
                <a:cs typeface="Avenir Medium"/>
              </a:rPr>
              <a:t>The modern approach to mycotoxin control</a:t>
            </a:r>
          </a:p>
          <a:p>
            <a:pPr lvl="0">
              <a:lnSpc>
                <a:spcPct val="150000"/>
              </a:lnSpc>
              <a:spcBef>
                <a:spcPts val="600"/>
              </a:spcBef>
            </a:pPr>
            <a:r>
              <a:rPr lang="en-GB" sz="2300" dirty="0" smtClean="0">
                <a:solidFill>
                  <a:srgbClr val="595959"/>
                </a:solidFill>
              </a:rPr>
              <a:t>Mycotoxin measurement methods</a:t>
            </a:r>
            <a:endParaRPr lang="en-GB" sz="2300" dirty="0" smtClean="0">
              <a:solidFill>
                <a:srgbClr val="595959"/>
              </a:solidFill>
              <a:latin typeface="Avenir Medium"/>
              <a:cs typeface="Avenir Medium"/>
            </a:endParaRPr>
          </a:p>
          <a:p>
            <a:pPr>
              <a:lnSpc>
                <a:spcPct val="150000"/>
              </a:lnSpc>
              <a:spcBef>
                <a:spcPts val="600"/>
              </a:spcBef>
            </a:pPr>
            <a:r>
              <a:rPr lang="en-GB" sz="2300" dirty="0">
                <a:solidFill>
                  <a:srgbClr val="595959"/>
                </a:solidFill>
              </a:rPr>
              <a:t>The </a:t>
            </a:r>
            <a:r>
              <a:rPr lang="en-GB" sz="2300" dirty="0" err="1" smtClean="0">
                <a:solidFill>
                  <a:srgbClr val="595959"/>
                </a:solidFill>
              </a:rPr>
              <a:t>ToxiMet</a:t>
            </a:r>
            <a:r>
              <a:rPr lang="en-GB" sz="2300" dirty="0" smtClean="0">
                <a:solidFill>
                  <a:srgbClr val="595959"/>
                </a:solidFill>
              </a:rPr>
              <a:t> </a:t>
            </a:r>
            <a:r>
              <a:rPr lang="en-GB" sz="2300" dirty="0">
                <a:solidFill>
                  <a:srgbClr val="595959"/>
                </a:solidFill>
              </a:rPr>
              <a:t>System</a:t>
            </a:r>
          </a:p>
          <a:p>
            <a:pPr lvl="0">
              <a:lnSpc>
                <a:spcPct val="150000"/>
              </a:lnSpc>
              <a:spcBef>
                <a:spcPts val="600"/>
              </a:spcBef>
            </a:pPr>
            <a:endParaRPr lang="en-GB" sz="2300" dirty="0">
              <a:solidFill>
                <a:srgbClr val="595959"/>
              </a:solidFill>
            </a:endParaRPr>
          </a:p>
          <a:p>
            <a:pPr lvl="0">
              <a:lnSpc>
                <a:spcPct val="150000"/>
              </a:lnSpc>
              <a:spcBef>
                <a:spcPts val="600"/>
              </a:spcBef>
            </a:pPr>
            <a:endParaRPr lang="en-GB" sz="2300" dirty="0">
              <a:solidFill>
                <a:srgbClr val="595959"/>
              </a:solidFill>
              <a:latin typeface="Avenir Medium"/>
              <a:cs typeface="Avenir Medium"/>
            </a:endParaRPr>
          </a:p>
          <a:p>
            <a:pPr>
              <a:lnSpc>
                <a:spcPct val="150000"/>
              </a:lnSpc>
              <a:spcBef>
                <a:spcPts val="600"/>
              </a:spcBef>
            </a:pPr>
            <a:endParaRPr lang="en-GB" sz="2300" dirty="0">
              <a:solidFill>
                <a:srgbClr val="595959"/>
              </a:solidFill>
            </a:endParaRPr>
          </a:p>
          <a:p>
            <a:pPr lvl="0">
              <a:lnSpc>
                <a:spcPct val="150000"/>
              </a:lnSpc>
              <a:spcBef>
                <a:spcPts val="600"/>
              </a:spcBef>
            </a:pPr>
            <a:endParaRPr lang="en-GB" sz="2300" dirty="0">
              <a:solidFill>
                <a:srgbClr val="595959"/>
              </a:solidFill>
              <a:latin typeface="Avenir Medium"/>
              <a:cs typeface="Avenir Medium"/>
            </a:endParaRPr>
          </a:p>
        </p:txBody>
      </p:sp>
    </p:spTree>
    <p:extLst>
      <p:ext uri="{BB962C8B-B14F-4D97-AF65-F5344CB8AC3E}">
        <p14:creationId xmlns:p14="http://schemas.microsoft.com/office/powerpoint/2010/main" xmlns="" val="26615843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a:t>Mycotoxins are </a:t>
            </a:r>
            <a:r>
              <a:rPr lang="en-US" sz="2000" dirty="0" smtClean="0"/>
              <a:t>highly potent </a:t>
            </a:r>
            <a:r>
              <a:rPr lang="en-US" sz="2000" dirty="0"/>
              <a:t>toxins produced by certain fungi, </a:t>
            </a:r>
            <a:r>
              <a:rPr lang="en-US" sz="2000" dirty="0" smtClean="0"/>
              <a:t/>
            </a:r>
            <a:br>
              <a:rPr lang="en-US" sz="2000" dirty="0" smtClean="0"/>
            </a:br>
            <a:r>
              <a:rPr lang="en-US" sz="2000" dirty="0" smtClean="0"/>
              <a:t>and </a:t>
            </a:r>
            <a:r>
              <a:rPr lang="en-US" sz="2000" dirty="0"/>
              <a:t>can contaminate numerous </a:t>
            </a:r>
            <a:r>
              <a:rPr lang="en-US" sz="2000" dirty="0" smtClean="0"/>
              <a:t>commodities</a:t>
            </a:r>
            <a:endParaRPr lang="en-US" sz="2000"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4</a:t>
            </a:fld>
            <a:endParaRPr lang="en-GB"/>
          </a:p>
        </p:txBody>
      </p:sp>
      <p:pic>
        <p:nvPicPr>
          <p:cNvPr id="5" name="Picture 1"/>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222015" y="1310747"/>
            <a:ext cx="9618066" cy="3600400"/>
          </a:xfrm>
          <a:prstGeom prst="rect">
            <a:avLst/>
          </a:prstGeom>
          <a:noFill/>
          <a:ln>
            <a:noFill/>
          </a:ln>
        </p:spPr>
      </p:pic>
      <p:sp>
        <p:nvSpPr>
          <p:cNvPr id="6" name="Content Placeholder 2"/>
          <p:cNvSpPr txBox="1">
            <a:spLocks noGrp="1"/>
          </p:cNvSpPr>
          <p:nvPr>
            <p:ph idx="1"/>
          </p:nvPr>
        </p:nvSpPr>
        <p:spPr>
          <a:xfrm>
            <a:off x="344488" y="4984583"/>
            <a:ext cx="8003231" cy="964701"/>
          </a:xfrm>
        </p:spPr>
        <p:txBody>
          <a:bodyPr/>
          <a:lstStyle/>
          <a:p>
            <a:pPr marL="465136" lvl="1">
              <a:spcBef>
                <a:spcPts val="400"/>
              </a:spcBef>
              <a:spcAft>
                <a:spcPts val="400"/>
              </a:spcAft>
              <a:buFont typeface="Arial"/>
              <a:buChar char="•"/>
            </a:pPr>
            <a:r>
              <a:rPr lang="en-US" sz="1400" dirty="0">
                <a:solidFill>
                  <a:srgbClr val="595959"/>
                </a:solidFill>
              </a:rPr>
              <a:t>FAO </a:t>
            </a:r>
            <a:r>
              <a:rPr lang="en-US" sz="1400" dirty="0" smtClean="0"/>
              <a:t>estimate</a:t>
            </a:r>
            <a:r>
              <a:rPr lang="en-US" sz="1400" dirty="0" smtClean="0">
                <a:solidFill>
                  <a:srgbClr val="595959"/>
                </a:solidFill>
              </a:rPr>
              <a:t>s that potentially </a:t>
            </a:r>
            <a:r>
              <a:rPr lang="en-US" sz="1400" dirty="0">
                <a:solidFill>
                  <a:srgbClr val="595959"/>
                </a:solidFill>
              </a:rPr>
              <a:t>toxigenic fungi </a:t>
            </a:r>
            <a:r>
              <a:rPr lang="en-US" sz="1400" dirty="0" smtClean="0">
                <a:solidFill>
                  <a:srgbClr val="595959"/>
                </a:solidFill>
              </a:rPr>
              <a:t>are present </a:t>
            </a:r>
            <a:r>
              <a:rPr lang="en-US" sz="1400" dirty="0">
                <a:solidFill>
                  <a:srgbClr val="595959"/>
                </a:solidFill>
              </a:rPr>
              <a:t>in 25% of global crops</a:t>
            </a:r>
          </a:p>
          <a:p>
            <a:pPr marL="465136" lvl="1">
              <a:spcBef>
                <a:spcPts val="400"/>
              </a:spcBef>
              <a:spcAft>
                <a:spcPts val="400"/>
              </a:spcAft>
              <a:buFont typeface="Arial"/>
              <a:buChar char="•"/>
            </a:pPr>
            <a:r>
              <a:rPr lang="en-US" sz="1400" b="1" dirty="0" smtClean="0">
                <a:solidFill>
                  <a:srgbClr val="595959"/>
                </a:solidFill>
              </a:rPr>
              <a:t>Mycotoxins are acutely </a:t>
            </a:r>
            <a:r>
              <a:rPr lang="en-US" sz="1400" b="1" dirty="0">
                <a:solidFill>
                  <a:srgbClr val="595959"/>
                </a:solidFill>
              </a:rPr>
              <a:t>&amp; </a:t>
            </a:r>
            <a:r>
              <a:rPr lang="en-US" sz="1400" b="1" dirty="0" smtClean="0">
                <a:solidFill>
                  <a:srgbClr val="595959"/>
                </a:solidFill>
              </a:rPr>
              <a:t>chronically toxic, and carcinogenic to animals &amp; Man</a:t>
            </a:r>
            <a:endParaRPr lang="en-US" sz="1400" b="1" dirty="0">
              <a:solidFill>
                <a:srgbClr val="595959"/>
              </a:solidFill>
            </a:endParaRPr>
          </a:p>
        </p:txBody>
      </p:sp>
    </p:spTree>
    <p:extLst>
      <p:ext uri="{BB962C8B-B14F-4D97-AF65-F5344CB8AC3E}">
        <p14:creationId xmlns:p14="http://schemas.microsoft.com/office/powerpoint/2010/main" xmlns="" val="29527861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000" b="1" dirty="0" smtClean="0">
                <a:solidFill>
                  <a:srgbClr val="98C535"/>
                </a:solidFill>
                <a:latin typeface="Avenir Medium"/>
              </a:rPr>
              <a:t>Important Human </a:t>
            </a:r>
            <a:r>
              <a:rPr lang="en-GB" sz="2000" b="1" dirty="0" err="1" smtClean="0">
                <a:solidFill>
                  <a:srgbClr val="98C535"/>
                </a:solidFill>
                <a:latin typeface="Avenir Medium"/>
              </a:rPr>
              <a:t>Mycotoxicoses</a:t>
            </a:r>
            <a:endParaRPr lang="en-GB" sz="2000" b="1" dirty="0">
              <a:solidFill>
                <a:srgbClr val="98C535"/>
              </a:solidFill>
              <a:latin typeface="Avenir Medium"/>
            </a:endParaRPr>
          </a:p>
        </p:txBody>
      </p:sp>
      <p:sp>
        <p:nvSpPr>
          <p:cNvPr id="3" name="Slide Number Placeholder 2"/>
          <p:cNvSpPr>
            <a:spLocks noGrp="1"/>
          </p:cNvSpPr>
          <p:nvPr>
            <p:ph type="sldNum" sz="quarter" idx="8"/>
          </p:nvPr>
        </p:nvSpPr>
        <p:spPr/>
        <p:txBody>
          <a:bodyPr/>
          <a:lstStyle/>
          <a:p>
            <a:pPr lvl="0"/>
            <a:fld id="{DACD735B-F8E1-4FFF-BBD6-7E0506C338A6}" type="slidenum">
              <a:rPr lang="en-GB" smtClean="0"/>
              <a:pPr lvl="0"/>
              <a:t>5</a:t>
            </a:fld>
            <a:endParaRPr lang="en-GB"/>
          </a:p>
        </p:txBody>
      </p:sp>
      <p:graphicFrame>
        <p:nvGraphicFramePr>
          <p:cNvPr id="4" name="Table 3"/>
          <p:cNvGraphicFramePr>
            <a:graphicFrameLocks noGrp="1"/>
          </p:cNvGraphicFramePr>
          <p:nvPr>
            <p:extLst>
              <p:ext uri="{D42A27DB-BD31-4B8C-83A1-F6EECF244321}">
                <p14:modId xmlns:p14="http://schemas.microsoft.com/office/powerpoint/2010/main" xmlns="" val="1452368071"/>
              </p:ext>
            </p:extLst>
          </p:nvPr>
        </p:nvGraphicFramePr>
        <p:xfrm>
          <a:off x="560512" y="1196752"/>
          <a:ext cx="5657717" cy="4820920"/>
        </p:xfrm>
        <a:graphic>
          <a:graphicData uri="http://schemas.openxmlformats.org/drawingml/2006/table">
            <a:tbl>
              <a:tblPr firstRow="1" bandRow="1">
                <a:tableStyleId>{5C22544A-7EE6-4342-B048-85BDC9FD1C3A}</a:tableStyleId>
              </a:tblPr>
              <a:tblGrid>
                <a:gridCol w="2350940"/>
                <a:gridCol w="3306777"/>
              </a:tblGrid>
              <a:tr h="257738">
                <a:tc>
                  <a:txBody>
                    <a:bodyPr/>
                    <a:lstStyle/>
                    <a:p>
                      <a:pPr algn="ctr"/>
                      <a:r>
                        <a:rPr lang="en-GB" dirty="0" smtClean="0"/>
                        <a:t>Mycotoxin</a:t>
                      </a:r>
                      <a:endParaRPr lang="en-GB" dirty="0"/>
                    </a:p>
                  </a:txBody>
                  <a:tcPr/>
                </a:tc>
                <a:tc>
                  <a:txBody>
                    <a:bodyPr/>
                    <a:lstStyle/>
                    <a:p>
                      <a:pPr algn="ctr"/>
                      <a:r>
                        <a:rPr lang="en-GB" dirty="0" smtClean="0"/>
                        <a:t>Toxicity</a:t>
                      </a:r>
                      <a:endParaRPr lang="en-GB" dirty="0"/>
                    </a:p>
                  </a:txBody>
                  <a:tcPr/>
                </a:tc>
              </a:tr>
              <a:tr h="370840">
                <a:tc>
                  <a:txBody>
                    <a:bodyPr/>
                    <a:lstStyle/>
                    <a:p>
                      <a:r>
                        <a:rPr lang="en-GB" sz="1400" dirty="0" smtClean="0"/>
                        <a:t>Ergot alkaloids</a:t>
                      </a:r>
                      <a:endParaRPr lang="en-GB" sz="1400" dirty="0"/>
                    </a:p>
                  </a:txBody>
                  <a:tcPr/>
                </a:tc>
                <a:tc>
                  <a:txBody>
                    <a:bodyPr/>
                    <a:lstStyle/>
                    <a:p>
                      <a:r>
                        <a:rPr lang="en-GB" sz="1400" dirty="0" smtClean="0"/>
                        <a:t>St Anthony’s Fire (Europe in Middle Ages)</a:t>
                      </a:r>
                    </a:p>
                    <a:p>
                      <a:r>
                        <a:rPr lang="en-GB" sz="1400" dirty="0" smtClean="0"/>
                        <a:t>(Hallucinations &amp; loss of limbs)</a:t>
                      </a:r>
                    </a:p>
                    <a:p>
                      <a:r>
                        <a:rPr lang="en-GB" sz="1400" dirty="0" smtClean="0">
                          <a:solidFill>
                            <a:srgbClr val="0070C0"/>
                          </a:solidFill>
                        </a:rPr>
                        <a:t>A very early example of a </a:t>
                      </a:r>
                      <a:r>
                        <a:rPr lang="en-GB" sz="1400" dirty="0" err="1" smtClean="0">
                          <a:solidFill>
                            <a:srgbClr val="0070C0"/>
                          </a:solidFill>
                        </a:rPr>
                        <a:t>mycotoxicosis</a:t>
                      </a:r>
                      <a:endParaRPr lang="en-GB" sz="1400" dirty="0" smtClean="0">
                        <a:solidFill>
                          <a:srgbClr val="0070C0"/>
                        </a:solidFill>
                      </a:endParaRPr>
                    </a:p>
                  </a:txBody>
                  <a:tcPr/>
                </a:tc>
              </a:tr>
              <a:tr h="370840">
                <a:tc>
                  <a:txBody>
                    <a:bodyPr/>
                    <a:lstStyle/>
                    <a:p>
                      <a:r>
                        <a:rPr lang="en-GB" sz="1400" dirty="0" smtClean="0"/>
                        <a:t>Aflatoxins</a:t>
                      </a:r>
                      <a:endParaRPr lang="en-GB" sz="1400" dirty="0"/>
                    </a:p>
                  </a:txBody>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GB" sz="1400" dirty="0" smtClean="0"/>
                        <a:t>Acutely toxic in high concentrations (ppm)</a:t>
                      </a:r>
                    </a:p>
                    <a:p>
                      <a:pPr marL="0" marR="0" indent="0" defTabSz="914400" eaLnBrk="1" fontAlgn="auto" latinLnBrk="0" hangingPunct="1">
                        <a:lnSpc>
                          <a:spcPct val="100000"/>
                        </a:lnSpc>
                        <a:spcBef>
                          <a:spcPts val="0"/>
                        </a:spcBef>
                        <a:spcAft>
                          <a:spcPts val="0"/>
                        </a:spcAft>
                        <a:buClrTx/>
                        <a:buSzTx/>
                        <a:buFontTx/>
                        <a:buNone/>
                        <a:tabLst/>
                        <a:defRPr/>
                      </a:pPr>
                      <a:r>
                        <a:rPr lang="en-GB" sz="1400" dirty="0" smtClean="0"/>
                        <a:t>Liver disease</a:t>
                      </a:r>
                    </a:p>
                    <a:p>
                      <a:pPr marL="0" marR="0" indent="0" defTabSz="914400" eaLnBrk="1" fontAlgn="auto" latinLnBrk="0" hangingPunct="1">
                        <a:lnSpc>
                          <a:spcPct val="100000"/>
                        </a:lnSpc>
                        <a:spcBef>
                          <a:spcPts val="0"/>
                        </a:spcBef>
                        <a:spcAft>
                          <a:spcPts val="0"/>
                        </a:spcAft>
                        <a:buClrTx/>
                        <a:buSzTx/>
                        <a:buFontTx/>
                        <a:buNone/>
                        <a:tabLst/>
                        <a:defRPr/>
                      </a:pPr>
                      <a:r>
                        <a:rPr lang="en-GB" sz="1400" dirty="0" smtClean="0"/>
                        <a:t> </a:t>
                      </a:r>
                      <a:r>
                        <a:rPr lang="en-GB" sz="1400" dirty="0" err="1" smtClean="0"/>
                        <a:t>Malnutrion</a:t>
                      </a:r>
                      <a:r>
                        <a:rPr lang="en-GB" sz="1400" dirty="0" smtClean="0"/>
                        <a:t> (</a:t>
                      </a:r>
                      <a:r>
                        <a:rPr lang="en-GB" sz="1400" dirty="0" err="1" smtClean="0"/>
                        <a:t>Kwashiokor</a:t>
                      </a:r>
                      <a:r>
                        <a:rPr lang="en-GB" sz="1400" dirty="0" smtClean="0"/>
                        <a:t>) </a:t>
                      </a:r>
                    </a:p>
                    <a:p>
                      <a:r>
                        <a:rPr lang="en-GB" sz="1400" dirty="0" smtClean="0"/>
                        <a:t>Stunted growth</a:t>
                      </a:r>
                    </a:p>
                    <a:p>
                      <a:r>
                        <a:rPr lang="en-GB" sz="1400" dirty="0" smtClean="0"/>
                        <a:t>Liver</a:t>
                      </a:r>
                      <a:r>
                        <a:rPr lang="en-GB" sz="1400" baseline="0" dirty="0" smtClean="0"/>
                        <a:t> cancer</a:t>
                      </a:r>
                      <a:endParaRPr lang="en-GB" sz="1400" dirty="0" smtClean="0"/>
                    </a:p>
                  </a:txBody>
                  <a:tcPr/>
                </a:tc>
              </a:tr>
              <a:tr h="370840">
                <a:tc>
                  <a:txBody>
                    <a:bodyPr/>
                    <a:lstStyle/>
                    <a:p>
                      <a:r>
                        <a:rPr lang="en-GB" sz="1400" dirty="0" err="1" smtClean="0"/>
                        <a:t>Ochratoxin</a:t>
                      </a:r>
                      <a:r>
                        <a:rPr lang="en-GB" sz="1400" baseline="0" dirty="0" smtClean="0"/>
                        <a:t> A</a:t>
                      </a:r>
                      <a:endParaRPr lang="en-GB" sz="1400" dirty="0"/>
                    </a:p>
                  </a:txBody>
                  <a:tcPr/>
                </a:tc>
                <a:tc>
                  <a:txBody>
                    <a:bodyPr/>
                    <a:lstStyle/>
                    <a:p>
                      <a:pPr algn="l"/>
                      <a:r>
                        <a:rPr lang="en-GB" sz="1400" dirty="0" smtClean="0"/>
                        <a:t>Renal disease</a:t>
                      </a:r>
                    </a:p>
                    <a:p>
                      <a:r>
                        <a:rPr lang="en-GB" sz="1400" dirty="0" smtClean="0"/>
                        <a:t>e.g. “Balkan endemic nephropathy” </a:t>
                      </a:r>
                    </a:p>
                    <a:p>
                      <a:r>
                        <a:rPr lang="en-GB" sz="1400" dirty="0" smtClean="0"/>
                        <a:t>(but still open to debate!)</a:t>
                      </a:r>
                      <a:endParaRPr lang="en-GB" sz="1400" dirty="0"/>
                    </a:p>
                  </a:txBody>
                  <a:tcPr/>
                </a:tc>
              </a:tr>
              <a:tr h="370840">
                <a:tc>
                  <a:txBody>
                    <a:bodyPr/>
                    <a:lstStyle/>
                    <a:p>
                      <a:r>
                        <a:rPr lang="en-GB" sz="1400" dirty="0" err="1" smtClean="0"/>
                        <a:t>Fumonisins</a:t>
                      </a:r>
                      <a:endParaRPr lang="en-GB" sz="1400" dirty="0"/>
                    </a:p>
                  </a:txBody>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GB" sz="1400" dirty="0" smtClean="0"/>
                        <a:t>Human</a:t>
                      </a:r>
                      <a:r>
                        <a:rPr lang="en-GB" sz="1400" baseline="0" dirty="0" smtClean="0"/>
                        <a:t> oesophageal cancer</a:t>
                      </a:r>
                      <a:endParaRPr lang="en-GB" sz="1400" dirty="0" smtClean="0"/>
                    </a:p>
                  </a:txBody>
                  <a:tcPr/>
                </a:tc>
              </a:tr>
              <a:tr h="370840">
                <a:tc>
                  <a:txBody>
                    <a:bodyPr/>
                    <a:lstStyle/>
                    <a:p>
                      <a:r>
                        <a:rPr lang="en-GB" sz="1400" dirty="0" err="1" smtClean="0"/>
                        <a:t>Deoxynivalenol</a:t>
                      </a:r>
                      <a:endParaRPr lang="en-GB" sz="1400" dirty="0"/>
                    </a:p>
                  </a:txBody>
                  <a:tcPr/>
                </a:tc>
                <a:tc>
                  <a:txBody>
                    <a:bodyPr/>
                    <a:lstStyle/>
                    <a:p>
                      <a:r>
                        <a:rPr lang="en-GB" sz="1400" dirty="0" smtClean="0"/>
                        <a:t>Nausea, vomiting, abdominal pain, diarrhoea</a:t>
                      </a:r>
                      <a:endParaRPr lang="en-GB" sz="1400" dirty="0"/>
                    </a:p>
                  </a:txBody>
                  <a:tcPr/>
                </a:tc>
              </a:tr>
              <a:tr h="370840">
                <a:tc>
                  <a:txBody>
                    <a:bodyPr/>
                    <a:lstStyle/>
                    <a:p>
                      <a:r>
                        <a:rPr lang="en-GB" sz="1400" dirty="0" smtClean="0"/>
                        <a:t>T-2</a:t>
                      </a:r>
                      <a:r>
                        <a:rPr lang="en-GB" sz="1400" baseline="0" dirty="0" smtClean="0"/>
                        <a:t> Toxin</a:t>
                      </a:r>
                      <a:endParaRPr lang="en-GB" sz="1400" dirty="0"/>
                    </a:p>
                  </a:txBody>
                  <a:tcPr/>
                </a:tc>
                <a:tc>
                  <a:txBody>
                    <a:bodyPr/>
                    <a:lstStyle/>
                    <a:p>
                      <a:r>
                        <a:rPr lang="en-GB" sz="1400" dirty="0" smtClean="0"/>
                        <a:t>“Alimentary toxic</a:t>
                      </a:r>
                      <a:r>
                        <a:rPr lang="en-GB" sz="1400" baseline="0" dirty="0" smtClean="0"/>
                        <a:t> </a:t>
                      </a:r>
                      <a:r>
                        <a:rPr lang="en-GB" sz="1400" baseline="0" dirty="0" err="1" smtClean="0"/>
                        <a:t>aleukia</a:t>
                      </a:r>
                      <a:r>
                        <a:rPr lang="en-GB" sz="1400" baseline="0" dirty="0" smtClean="0"/>
                        <a:t>”</a:t>
                      </a:r>
                    </a:p>
                    <a:p>
                      <a:r>
                        <a:rPr lang="en-GB" sz="1400" baseline="0" dirty="0" smtClean="0"/>
                        <a:t>(Vomiting, </a:t>
                      </a:r>
                      <a:r>
                        <a:rPr lang="en-GB" sz="1400" dirty="0" smtClean="0"/>
                        <a:t>diarrhoea, leukopenia)</a:t>
                      </a:r>
                    </a:p>
                    <a:p>
                      <a:r>
                        <a:rPr lang="en-GB" sz="1400" dirty="0" smtClean="0"/>
                        <a:t>Killed tens of thousands of people in USSR in 1940s</a:t>
                      </a:r>
                      <a:endParaRPr lang="en-GB" sz="1400" dirty="0"/>
                    </a:p>
                  </a:txBody>
                  <a:tcPr/>
                </a:tc>
              </a:tr>
            </a:tbl>
          </a:graphicData>
        </a:graphic>
      </p:graphicFrame>
      <p:pic>
        <p:nvPicPr>
          <p:cNvPr id="5" name="Picture 2" descr="http://www.apsnet.org/edcenter/intropp/topics/Mycotoxins/Article%20Images/Fig06_The_Beggars.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185248" y="1628800"/>
            <a:ext cx="1743456" cy="1307592"/>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6904848" y="2968400"/>
            <a:ext cx="2304256" cy="307777"/>
          </a:xfrm>
          <a:prstGeom prst="rect">
            <a:avLst/>
          </a:prstGeom>
          <a:noFill/>
        </p:spPr>
        <p:txBody>
          <a:bodyPr wrap="square" rtlCol="0">
            <a:spAutoFit/>
          </a:bodyPr>
          <a:lstStyle/>
          <a:p>
            <a:pPr algn="ctr"/>
            <a:r>
              <a:rPr lang="en-GB" sz="1400" dirty="0" smtClean="0"/>
              <a:t>St Anthony’s Fire</a:t>
            </a:r>
            <a:endParaRPr lang="en-GB" sz="1400" dirty="0"/>
          </a:p>
        </p:txBody>
      </p:sp>
      <p:pic>
        <p:nvPicPr>
          <p:cNvPr id="7"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08954" y="3539745"/>
            <a:ext cx="1024795" cy="149714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TextBox 7"/>
          <p:cNvSpPr txBox="1"/>
          <p:nvPr/>
        </p:nvSpPr>
        <p:spPr>
          <a:xfrm>
            <a:off x="7185248" y="5085184"/>
            <a:ext cx="1872208" cy="307777"/>
          </a:xfrm>
          <a:prstGeom prst="rect">
            <a:avLst/>
          </a:prstGeom>
          <a:noFill/>
        </p:spPr>
        <p:txBody>
          <a:bodyPr wrap="square" rtlCol="0">
            <a:spAutoFit/>
          </a:bodyPr>
          <a:lstStyle/>
          <a:p>
            <a:pPr algn="ctr"/>
            <a:r>
              <a:rPr lang="en-GB" sz="1400" dirty="0" smtClean="0"/>
              <a:t>Liver cancer</a:t>
            </a:r>
            <a:endParaRPr lang="en-GB" sz="1400" dirty="0"/>
          </a:p>
        </p:txBody>
      </p:sp>
    </p:spTree>
    <p:extLst>
      <p:ext uri="{BB962C8B-B14F-4D97-AF65-F5344CB8AC3E}">
        <p14:creationId xmlns:p14="http://schemas.microsoft.com/office/powerpoint/2010/main" xmlns="" val="56236218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512" y="167414"/>
            <a:ext cx="8915400" cy="1062523"/>
          </a:xfrm>
        </p:spPr>
        <p:txBody>
          <a:bodyPr/>
          <a:lstStyle/>
          <a:p>
            <a:pPr algn="ctr"/>
            <a:r>
              <a:rPr lang="en-US" sz="2000" b="1" dirty="0" smtClean="0">
                <a:solidFill>
                  <a:srgbClr val="86AE2F"/>
                </a:solidFill>
                <a:latin typeface="Avenir Medium"/>
              </a:rPr>
              <a:t>Important Animal </a:t>
            </a:r>
            <a:r>
              <a:rPr lang="en-US" sz="2000" b="1" dirty="0" err="1" smtClean="0">
                <a:solidFill>
                  <a:srgbClr val="86AE2F"/>
                </a:solidFill>
                <a:latin typeface="Avenir Medium"/>
              </a:rPr>
              <a:t>Mycotoxicoses</a:t>
            </a:r>
            <a:r>
              <a:rPr lang="en-US" sz="2000" b="1" dirty="0" smtClean="0">
                <a:solidFill>
                  <a:srgbClr val="86AE2F"/>
                </a:solidFill>
                <a:latin typeface="Avenir Medium"/>
              </a:rPr>
              <a:t/>
            </a:r>
            <a:br>
              <a:rPr lang="en-US" sz="2000" b="1" dirty="0" smtClean="0">
                <a:solidFill>
                  <a:srgbClr val="86AE2F"/>
                </a:solidFill>
                <a:latin typeface="Avenir Medium"/>
              </a:rPr>
            </a:br>
            <a:r>
              <a:rPr lang="en-US" sz="2400" b="1" dirty="0" smtClean="0">
                <a:solidFill>
                  <a:srgbClr val="86AE2F"/>
                </a:solidFill>
                <a:latin typeface="Avenir Medium"/>
              </a:rPr>
              <a:t/>
            </a:r>
            <a:br>
              <a:rPr lang="en-US" sz="2400" b="1" dirty="0" smtClean="0">
                <a:solidFill>
                  <a:srgbClr val="86AE2F"/>
                </a:solidFill>
                <a:latin typeface="Avenir Medium"/>
              </a:rPr>
            </a:br>
            <a:r>
              <a:rPr lang="en-US" sz="1800" b="1" dirty="0" smtClean="0">
                <a:solidFill>
                  <a:srgbClr val="86AE2F"/>
                </a:solidFill>
                <a:latin typeface="Avenir Medium"/>
              </a:rPr>
              <a:t>CAUSE SERIOUS FINANCIAL LOSSES</a:t>
            </a:r>
            <a:br>
              <a:rPr lang="en-US" sz="1800" b="1" dirty="0" smtClean="0">
                <a:solidFill>
                  <a:srgbClr val="86AE2F"/>
                </a:solidFill>
                <a:latin typeface="Avenir Medium"/>
              </a:rPr>
            </a:br>
            <a:r>
              <a:rPr lang="en-US" sz="1600" b="1" dirty="0" smtClean="0">
                <a:solidFill>
                  <a:srgbClr val="86AE2F"/>
                </a:solidFill>
                <a:latin typeface="Avenir Medium"/>
              </a:rPr>
              <a:t>(Aflatoxins, </a:t>
            </a:r>
            <a:r>
              <a:rPr lang="en-US" sz="1600" b="1" dirty="0" err="1" smtClean="0">
                <a:solidFill>
                  <a:srgbClr val="86AE2F"/>
                </a:solidFill>
                <a:latin typeface="Avenir Medium"/>
              </a:rPr>
              <a:t>Ochratoxin</a:t>
            </a:r>
            <a:r>
              <a:rPr lang="en-US" sz="1600" b="1" dirty="0" smtClean="0">
                <a:solidFill>
                  <a:srgbClr val="86AE2F"/>
                </a:solidFill>
                <a:latin typeface="Avenir Medium"/>
              </a:rPr>
              <a:t> A, </a:t>
            </a:r>
            <a:r>
              <a:rPr lang="en-US" sz="1600" b="1" dirty="0" err="1" smtClean="0">
                <a:solidFill>
                  <a:srgbClr val="86AE2F"/>
                </a:solidFill>
                <a:latin typeface="Avenir Medium"/>
              </a:rPr>
              <a:t>Deoxynivalenol</a:t>
            </a:r>
            <a:r>
              <a:rPr lang="en-US" sz="1600" b="1" dirty="0" smtClean="0">
                <a:solidFill>
                  <a:srgbClr val="86AE2F"/>
                </a:solidFill>
                <a:latin typeface="Avenir Medium"/>
              </a:rPr>
              <a:t>, </a:t>
            </a:r>
            <a:r>
              <a:rPr lang="en-US" sz="1600" b="1" dirty="0" err="1" smtClean="0">
                <a:solidFill>
                  <a:srgbClr val="86AE2F"/>
                </a:solidFill>
                <a:latin typeface="Avenir Medium"/>
              </a:rPr>
              <a:t>Zearalenone</a:t>
            </a:r>
            <a:r>
              <a:rPr lang="en-US" sz="1600" b="1" dirty="0" smtClean="0">
                <a:solidFill>
                  <a:srgbClr val="86AE2F"/>
                </a:solidFill>
                <a:latin typeface="Avenir Medium"/>
              </a:rPr>
              <a:t>, </a:t>
            </a:r>
            <a:r>
              <a:rPr lang="en-US" sz="1600" b="1" dirty="0" err="1" smtClean="0">
                <a:solidFill>
                  <a:srgbClr val="86AE2F"/>
                </a:solidFill>
                <a:latin typeface="Avenir Medium"/>
              </a:rPr>
              <a:t>Fumonisins</a:t>
            </a:r>
            <a:r>
              <a:rPr lang="en-US" sz="1600" b="1" dirty="0" smtClean="0">
                <a:solidFill>
                  <a:srgbClr val="86AE2F"/>
                </a:solidFill>
                <a:latin typeface="Avenir Medium"/>
              </a:rPr>
              <a:t>)</a:t>
            </a:r>
            <a:endParaRPr lang="en-GB" sz="1600" b="1" dirty="0">
              <a:solidFill>
                <a:srgbClr val="86AE2F"/>
              </a:solidFill>
              <a:latin typeface="Avenir Medium"/>
            </a:endParaRPr>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6</a:t>
            </a:fld>
            <a:endParaRPr lang="en-GB"/>
          </a:p>
        </p:txBody>
      </p:sp>
      <p:sp>
        <p:nvSpPr>
          <p:cNvPr id="3" name="Content Placeholder 2"/>
          <p:cNvSpPr>
            <a:spLocks noGrp="1"/>
          </p:cNvSpPr>
          <p:nvPr>
            <p:ph idx="4294967295"/>
          </p:nvPr>
        </p:nvSpPr>
        <p:spPr>
          <a:xfrm>
            <a:off x="4376936" y="1473989"/>
            <a:ext cx="4464496" cy="2202769"/>
          </a:xfrm>
        </p:spPr>
        <p:txBody>
          <a:bodyPr/>
          <a:lstStyle/>
          <a:p>
            <a:pPr marL="0" indent="0">
              <a:buNone/>
            </a:pPr>
            <a:r>
              <a:rPr lang="en-GB" sz="1400" b="1" dirty="0" smtClean="0"/>
              <a:t>POULTRY:</a:t>
            </a:r>
          </a:p>
          <a:p>
            <a:pPr marL="342900" indent="-342900">
              <a:spcBef>
                <a:spcPts val="0"/>
              </a:spcBef>
              <a:buFont typeface="Arial" panose="020B0604020202020204" pitchFamily="34" charset="0"/>
              <a:buChar char="•"/>
            </a:pPr>
            <a:r>
              <a:rPr lang="en-GB" sz="1400" dirty="0" smtClean="0"/>
              <a:t>Turkey X disease – England, 1960s</a:t>
            </a:r>
          </a:p>
          <a:p>
            <a:pPr marL="342900" indent="-342900">
              <a:spcBef>
                <a:spcPts val="0"/>
              </a:spcBef>
              <a:buFont typeface="Arial" panose="020B0604020202020204" pitchFamily="34" charset="0"/>
              <a:buChar char="•"/>
            </a:pPr>
            <a:r>
              <a:rPr lang="en-GB" sz="1400" dirty="0" smtClean="0"/>
              <a:t>Decrease disease resistance (</a:t>
            </a:r>
            <a:r>
              <a:rPr lang="en-GB" sz="1400" dirty="0" err="1" smtClean="0"/>
              <a:t>inc.</a:t>
            </a:r>
            <a:r>
              <a:rPr lang="en-GB" sz="1400" dirty="0" smtClean="0"/>
              <a:t> vaccination failure)</a:t>
            </a:r>
          </a:p>
          <a:p>
            <a:pPr marL="342900" indent="-342900">
              <a:spcBef>
                <a:spcPts val="0"/>
              </a:spcBef>
              <a:buFont typeface="Arial" panose="020B0604020202020204" pitchFamily="34" charset="0"/>
              <a:buChar char="•"/>
            </a:pPr>
            <a:r>
              <a:rPr lang="en-GB" sz="1400" dirty="0" smtClean="0"/>
              <a:t>Decreased feed conversion ratio</a:t>
            </a:r>
          </a:p>
          <a:p>
            <a:pPr marL="342900" indent="-342900">
              <a:spcBef>
                <a:spcPts val="0"/>
              </a:spcBef>
              <a:buFont typeface="Arial" panose="020B0604020202020204" pitchFamily="34" charset="0"/>
              <a:buChar char="•"/>
            </a:pPr>
            <a:r>
              <a:rPr lang="en-GB" sz="1400" dirty="0" smtClean="0"/>
              <a:t>Increased water consumption</a:t>
            </a:r>
          </a:p>
          <a:p>
            <a:pPr marL="342900" indent="-342900">
              <a:spcBef>
                <a:spcPts val="0"/>
              </a:spcBef>
              <a:buFont typeface="Arial" panose="020B0604020202020204" pitchFamily="34" charset="0"/>
              <a:buChar char="•"/>
            </a:pPr>
            <a:r>
              <a:rPr lang="en-GB" sz="1400" dirty="0" smtClean="0"/>
              <a:t>Increase bruising of carcass </a:t>
            </a:r>
          </a:p>
          <a:p>
            <a:pPr marL="342900" indent="-342900">
              <a:spcBef>
                <a:spcPts val="0"/>
              </a:spcBef>
              <a:buFont typeface="Arial" panose="020B0604020202020204" pitchFamily="34" charset="0"/>
              <a:buChar char="•"/>
            </a:pPr>
            <a:r>
              <a:rPr lang="en-GB" sz="1400" dirty="0" smtClean="0"/>
              <a:t>Decreased egg production</a:t>
            </a:r>
          </a:p>
          <a:p>
            <a:pPr marL="342900" indent="-342900">
              <a:spcBef>
                <a:spcPts val="0"/>
              </a:spcBef>
              <a:buFont typeface="Arial" panose="020B0604020202020204" pitchFamily="34" charset="0"/>
              <a:buChar char="•"/>
            </a:pPr>
            <a:r>
              <a:rPr lang="en-GB" sz="1400" dirty="0" smtClean="0"/>
              <a:t>Poor shell quality</a:t>
            </a:r>
          </a:p>
          <a:p>
            <a:pPr marL="342900" indent="-342900">
              <a:spcBef>
                <a:spcPts val="0"/>
              </a:spcBef>
              <a:buFont typeface="Arial" panose="020B0604020202020204" pitchFamily="34" charset="0"/>
              <a:buChar char="•"/>
            </a:pPr>
            <a:r>
              <a:rPr lang="en-GB" sz="1400" dirty="0" smtClean="0"/>
              <a:t>Decreased hatchability</a:t>
            </a:r>
          </a:p>
          <a:p>
            <a:pPr marL="342900" indent="-342900">
              <a:buFont typeface="Arial" panose="020B0604020202020204" pitchFamily="34" charset="0"/>
              <a:buChar char="•"/>
            </a:pPr>
            <a:endParaRPr lang="en-GB" sz="1800" dirty="0" smtClean="0"/>
          </a:p>
          <a:p>
            <a:pPr marL="342900" indent="-342900">
              <a:buFont typeface="Arial" panose="020B0604020202020204" pitchFamily="34" charset="0"/>
              <a:buChar char="•"/>
            </a:pPr>
            <a:endParaRPr lang="en-GB" sz="1800" dirty="0" smtClean="0"/>
          </a:p>
          <a:p>
            <a:endParaRPr lang="en-GB" dirty="0" smtClean="0"/>
          </a:p>
          <a:p>
            <a:pPr marL="342900" indent="-342900">
              <a:buFont typeface="Arial" panose="020B0604020202020204" pitchFamily="34" charset="0"/>
              <a:buChar char="•"/>
            </a:pPr>
            <a:endParaRPr lang="en-GB" dirty="0"/>
          </a:p>
        </p:txBody>
      </p:sp>
      <p:pic>
        <p:nvPicPr>
          <p:cNvPr id="1026" name="Picture 2" descr="http://news.bbcimg.co.uk/media/images/58916000/jpg/_58916537_poultry.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08584" y="1628800"/>
            <a:ext cx="2229612" cy="1254157"/>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images.jagran.com/cows-b-18-6-2012.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74413" y="3224532"/>
            <a:ext cx="1708785" cy="1281589"/>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4376936" y="3719570"/>
            <a:ext cx="4752528" cy="1169551"/>
          </a:xfrm>
          <a:prstGeom prst="rect">
            <a:avLst/>
          </a:prstGeom>
          <a:noFill/>
        </p:spPr>
        <p:txBody>
          <a:bodyPr wrap="square" rtlCol="0">
            <a:spAutoFit/>
          </a:bodyPr>
          <a:lstStyle/>
          <a:p>
            <a:r>
              <a:rPr lang="en-GB" sz="1400" b="1" dirty="0" smtClean="0"/>
              <a:t>DAIRY CATTLE:</a:t>
            </a:r>
          </a:p>
          <a:p>
            <a:pPr marL="285750" indent="-285750">
              <a:buFont typeface="Arial" panose="020B0604020202020204" pitchFamily="34" charset="0"/>
              <a:buChar char="•"/>
            </a:pPr>
            <a:r>
              <a:rPr lang="en-GB" sz="1400" dirty="0" smtClean="0"/>
              <a:t>Deceased feed consumption</a:t>
            </a:r>
          </a:p>
          <a:p>
            <a:pPr marL="285750" indent="-285750">
              <a:buFont typeface="Arial" panose="020B0604020202020204" pitchFamily="34" charset="0"/>
              <a:buChar char="•"/>
            </a:pPr>
            <a:r>
              <a:rPr lang="en-GB" sz="1400" dirty="0"/>
              <a:t>Decreased feed conversion ratio</a:t>
            </a:r>
          </a:p>
          <a:p>
            <a:pPr marL="285750" indent="-285750">
              <a:buFont typeface="Arial" panose="020B0604020202020204" pitchFamily="34" charset="0"/>
              <a:buChar char="•"/>
            </a:pPr>
            <a:r>
              <a:rPr lang="en-GB" sz="1400" dirty="0" smtClean="0"/>
              <a:t>Decreased milk production</a:t>
            </a:r>
          </a:p>
          <a:p>
            <a:pPr marL="285750" indent="-285750">
              <a:buFont typeface="Arial" panose="020B0604020202020204" pitchFamily="34" charset="0"/>
              <a:buChar char="•"/>
            </a:pPr>
            <a:r>
              <a:rPr lang="en-GB" sz="1400" dirty="0" smtClean="0">
                <a:solidFill>
                  <a:srgbClr val="0070C0"/>
                </a:solidFill>
              </a:rPr>
              <a:t>Milk contaminated with aflatoxin M</a:t>
            </a:r>
            <a:r>
              <a:rPr lang="en-GB" sz="1400" baseline="-25000" dirty="0" smtClean="0">
                <a:solidFill>
                  <a:srgbClr val="0070C0"/>
                </a:solidFill>
              </a:rPr>
              <a:t>1</a:t>
            </a:r>
            <a:r>
              <a:rPr lang="en-GB" sz="1400" dirty="0" smtClean="0">
                <a:solidFill>
                  <a:srgbClr val="0070C0"/>
                </a:solidFill>
              </a:rPr>
              <a:t>, if aflatoxin B1 in diet</a:t>
            </a:r>
            <a:endParaRPr lang="en-GB" sz="1400" baseline="-25000" dirty="0">
              <a:solidFill>
                <a:srgbClr val="0070C0"/>
              </a:solidFill>
            </a:endParaRPr>
          </a:p>
        </p:txBody>
      </p:sp>
      <p:sp>
        <p:nvSpPr>
          <p:cNvPr id="5" name="TextBox 4"/>
          <p:cNvSpPr txBox="1"/>
          <p:nvPr/>
        </p:nvSpPr>
        <p:spPr>
          <a:xfrm>
            <a:off x="4379848" y="5097426"/>
            <a:ext cx="3312368" cy="523220"/>
          </a:xfrm>
          <a:prstGeom prst="rect">
            <a:avLst/>
          </a:prstGeom>
          <a:noFill/>
        </p:spPr>
        <p:txBody>
          <a:bodyPr wrap="square" rtlCol="0">
            <a:spAutoFit/>
          </a:bodyPr>
          <a:lstStyle/>
          <a:p>
            <a:r>
              <a:rPr lang="en-GB" sz="1400" b="1" dirty="0" smtClean="0"/>
              <a:t>SWINE:</a:t>
            </a:r>
          </a:p>
          <a:p>
            <a:pPr marL="285750" indent="-285750">
              <a:buFont typeface="Arial" panose="020B0604020202020204" pitchFamily="34" charset="0"/>
              <a:buChar char="•"/>
            </a:pPr>
            <a:r>
              <a:rPr lang="en-GB" sz="1400" dirty="0" smtClean="0"/>
              <a:t>Serious reproductive disorders</a:t>
            </a:r>
            <a:endParaRPr lang="en-GB" sz="1400" dirty="0"/>
          </a:p>
        </p:txBody>
      </p:sp>
      <p:sp>
        <p:nvSpPr>
          <p:cNvPr id="7" name="AutoShape 2" descr="Image result for pig farm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p:cNvPicPr>
            <a:picLocks noChangeAspect="1"/>
          </p:cNvPicPr>
          <p:nvPr/>
        </p:nvPicPr>
        <p:blipFill>
          <a:blip r:embed="rId5" cstate="print"/>
          <a:stretch>
            <a:fillRect/>
          </a:stretch>
        </p:blipFill>
        <p:spPr>
          <a:xfrm>
            <a:off x="1417751" y="4653136"/>
            <a:ext cx="1622108" cy="1194911"/>
          </a:xfrm>
          <a:prstGeom prst="rect">
            <a:avLst/>
          </a:prstGeom>
        </p:spPr>
      </p:pic>
    </p:spTree>
    <p:extLst>
      <p:ext uri="{BB962C8B-B14F-4D97-AF65-F5344CB8AC3E}">
        <p14:creationId xmlns:p14="http://schemas.microsoft.com/office/powerpoint/2010/main" xmlns="" val="36686287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576064"/>
          </a:xfrm>
        </p:spPr>
        <p:txBody>
          <a:bodyPr/>
          <a:lstStyle/>
          <a:p>
            <a:pPr algn="ctr"/>
            <a:r>
              <a:rPr lang="en-GB" sz="1600" dirty="0" smtClean="0"/>
              <a:t>Mycotoxins are highly regulated worldwide and are especially stringent in Europe -</a:t>
            </a:r>
            <a:br>
              <a:rPr lang="en-GB" sz="1600" dirty="0" smtClean="0"/>
            </a:br>
            <a:r>
              <a:rPr lang="en-GB" sz="1800" dirty="0" smtClean="0"/>
              <a:t>EU Regulations for Mycotoxins in Food</a:t>
            </a:r>
            <a:endParaRPr lang="en-GB" sz="1800" dirty="0"/>
          </a:p>
        </p:txBody>
      </p:sp>
      <p:sp>
        <p:nvSpPr>
          <p:cNvPr id="3" name="Content Placeholder 2"/>
          <p:cNvSpPr>
            <a:spLocks noGrp="1"/>
          </p:cNvSpPr>
          <p:nvPr>
            <p:ph idx="1"/>
          </p:nvPr>
        </p:nvSpPr>
        <p:spPr>
          <a:xfrm>
            <a:off x="344488" y="836712"/>
            <a:ext cx="9433048" cy="5112568"/>
          </a:xfrm>
        </p:spPr>
        <p:txBody>
          <a:bodyPr/>
          <a:lstStyle/>
          <a:p>
            <a:endParaRPr lang="en-GB" sz="1600" dirty="0"/>
          </a:p>
          <a:p>
            <a:endParaRPr lang="en-GB" sz="1600"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7</a:t>
            </a:fld>
            <a:endParaRPr lang="en-GB"/>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74129" y="1096006"/>
            <a:ext cx="5557742" cy="492528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8722287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000" dirty="0" smtClean="0"/>
              <a:t>Worldwide Regulations</a:t>
            </a:r>
            <a:endParaRPr lang="en-GB" sz="2000" dirty="0"/>
          </a:p>
        </p:txBody>
      </p:sp>
      <p:sp>
        <p:nvSpPr>
          <p:cNvPr id="3" name="Content Placeholder 2"/>
          <p:cNvSpPr>
            <a:spLocks noGrp="1"/>
          </p:cNvSpPr>
          <p:nvPr>
            <p:ph idx="1"/>
          </p:nvPr>
        </p:nvSpPr>
        <p:spPr>
          <a:xfrm>
            <a:off x="416496" y="1124744"/>
            <a:ext cx="8915400" cy="5112568"/>
          </a:xfrm>
        </p:spPr>
        <p:txBody>
          <a:bodyPr/>
          <a:lstStyle/>
          <a:p>
            <a:pPr algn="ctr">
              <a:spcBef>
                <a:spcPts val="0"/>
              </a:spcBef>
            </a:pPr>
            <a:r>
              <a:rPr lang="en-GB" sz="1600" b="1" dirty="0"/>
              <a:t>Regulations have a </a:t>
            </a:r>
            <a:r>
              <a:rPr lang="en-GB" sz="1600" b="1" dirty="0" smtClean="0"/>
              <a:t>large impact </a:t>
            </a:r>
            <a:r>
              <a:rPr lang="en-GB" sz="1600" b="1" dirty="0"/>
              <a:t>on trade </a:t>
            </a:r>
            <a:r>
              <a:rPr lang="en-GB" sz="1600" b="1" dirty="0" smtClean="0"/>
              <a:t>especially upon the </a:t>
            </a:r>
          </a:p>
          <a:p>
            <a:pPr algn="ctr">
              <a:spcBef>
                <a:spcPts val="0"/>
              </a:spcBef>
            </a:pPr>
            <a:r>
              <a:rPr lang="en-GB" sz="1600" b="1" dirty="0" smtClean="0"/>
              <a:t>exports of emerging economies</a:t>
            </a:r>
            <a:r>
              <a:rPr lang="en-GB" sz="1600" b="1" dirty="0"/>
              <a:t>!</a:t>
            </a:r>
            <a:endParaRPr lang="en-GB" sz="1600" b="1" dirty="0" smtClean="0"/>
          </a:p>
          <a:p>
            <a:endParaRPr lang="en-GB" sz="1600" dirty="0"/>
          </a:p>
          <a:p>
            <a:pPr marL="342900" indent="-342900">
              <a:buFont typeface="Arial" panose="020B0604020202020204" pitchFamily="34" charset="0"/>
              <a:buChar char="•"/>
            </a:pPr>
            <a:r>
              <a:rPr lang="en-GB" sz="1600" dirty="0" smtClean="0"/>
              <a:t>USA – FDA action levels (FDA, 2000)</a:t>
            </a:r>
          </a:p>
          <a:p>
            <a:pPr marL="342900" indent="-342900">
              <a:buFont typeface="Arial" panose="020B0604020202020204" pitchFamily="34" charset="0"/>
              <a:buChar char="•"/>
            </a:pPr>
            <a:r>
              <a:rPr lang="en-GB" sz="1600" b="1" dirty="0" smtClean="0">
                <a:solidFill>
                  <a:schemeClr val="tx1"/>
                </a:solidFill>
              </a:rPr>
              <a:t>Europe – Legislation for food (EU, 2010b) – especially stringent regulations</a:t>
            </a:r>
          </a:p>
          <a:p>
            <a:pPr marL="342900" indent="-342900">
              <a:buFont typeface="Arial" panose="020B0604020202020204" pitchFamily="34" charset="0"/>
              <a:buChar char="•"/>
            </a:pPr>
            <a:r>
              <a:rPr lang="en-GB" sz="1600" dirty="0"/>
              <a:t>Europe – Legislation for </a:t>
            </a:r>
            <a:r>
              <a:rPr lang="en-GB" sz="1600" dirty="0" smtClean="0"/>
              <a:t>animal feed </a:t>
            </a:r>
            <a:r>
              <a:rPr lang="en-GB" sz="1600" dirty="0"/>
              <a:t>(EU, </a:t>
            </a:r>
            <a:r>
              <a:rPr lang="en-GB" sz="1600" dirty="0" smtClean="0"/>
              <a:t>2003)</a:t>
            </a:r>
          </a:p>
          <a:p>
            <a:pPr marL="342900" indent="-342900">
              <a:buFont typeface="Arial" panose="020B0604020202020204" pitchFamily="34" charset="0"/>
              <a:buChar char="•"/>
            </a:pPr>
            <a:r>
              <a:rPr lang="en-GB" sz="1600" dirty="0" smtClean="0"/>
              <a:t>Codex </a:t>
            </a:r>
            <a:r>
              <a:rPr lang="en-GB" sz="1600" dirty="0" err="1" smtClean="0"/>
              <a:t>Alimentarius</a:t>
            </a:r>
            <a:r>
              <a:rPr lang="en-GB" sz="1600" dirty="0" smtClean="0"/>
              <a:t> – Global guidelines for acceptable mycotoxin levels</a:t>
            </a:r>
          </a:p>
          <a:p>
            <a:pPr marL="342900" indent="-342900">
              <a:buFont typeface="Arial" panose="020B0604020202020204" pitchFamily="34" charset="0"/>
              <a:buChar char="•"/>
            </a:pPr>
            <a:r>
              <a:rPr lang="en-GB" sz="1600" dirty="0" smtClean="0"/>
              <a:t>Rest of World – individual countries have their own regulations</a:t>
            </a:r>
          </a:p>
          <a:p>
            <a:endParaRPr lang="en-GB" sz="1600" dirty="0"/>
          </a:p>
          <a:p>
            <a:r>
              <a:rPr lang="en-GB" sz="1600" dirty="0" smtClean="0">
                <a:solidFill>
                  <a:srgbClr val="FF0000"/>
                </a:solidFill>
              </a:rPr>
              <a:t>Emerging countries especially affected by regulations:</a:t>
            </a:r>
          </a:p>
          <a:p>
            <a:pPr marL="342900" indent="-342900">
              <a:buFont typeface="Arial" panose="020B0604020202020204" pitchFamily="34" charset="0"/>
              <a:buChar char="•"/>
            </a:pPr>
            <a:r>
              <a:rPr lang="en-GB" sz="1600" b="1" dirty="0" smtClean="0"/>
              <a:t>BRIC</a:t>
            </a:r>
            <a:r>
              <a:rPr lang="en-GB" sz="1600" dirty="0" smtClean="0"/>
              <a:t> – </a:t>
            </a:r>
            <a:r>
              <a:rPr lang="it-IT" sz="1600" dirty="0" smtClean="0"/>
              <a:t>Brazil</a:t>
            </a:r>
            <a:r>
              <a:rPr lang="it-IT" sz="1600" dirty="0"/>
              <a:t>, Russia, </a:t>
            </a:r>
            <a:r>
              <a:rPr lang="it-IT" sz="1600" dirty="0">
                <a:solidFill>
                  <a:schemeClr val="tx1"/>
                </a:solidFill>
              </a:rPr>
              <a:t>India</a:t>
            </a:r>
            <a:r>
              <a:rPr lang="it-IT" sz="1600" dirty="0"/>
              <a:t> and </a:t>
            </a:r>
            <a:r>
              <a:rPr lang="it-IT" sz="1600" dirty="0" smtClean="0"/>
              <a:t>China </a:t>
            </a:r>
          </a:p>
          <a:p>
            <a:pPr marL="342900" indent="-342900">
              <a:buFont typeface="Arial" panose="020B0604020202020204" pitchFamily="34" charset="0"/>
              <a:buChar char="•"/>
            </a:pPr>
            <a:r>
              <a:rPr lang="en-GB" sz="1600" b="1" dirty="0" smtClean="0"/>
              <a:t>MINT</a:t>
            </a:r>
            <a:r>
              <a:rPr lang="en-GB" sz="1600" dirty="0" smtClean="0"/>
              <a:t> </a:t>
            </a:r>
            <a:r>
              <a:rPr lang="en-GB" sz="1600" dirty="0"/>
              <a:t>–  Mexico, Indonesia, Nigeria, and </a:t>
            </a:r>
            <a:r>
              <a:rPr lang="en-GB" sz="1600" dirty="0" smtClean="0"/>
              <a:t>Turkey</a:t>
            </a:r>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8</a:t>
            </a:fld>
            <a:endParaRPr lang="en-GB"/>
          </a:p>
        </p:txBody>
      </p:sp>
    </p:spTree>
    <p:extLst>
      <p:ext uri="{BB962C8B-B14F-4D97-AF65-F5344CB8AC3E}">
        <p14:creationId xmlns:p14="http://schemas.microsoft.com/office/powerpoint/2010/main" xmlns="" val="8722287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915400" cy="792088"/>
          </a:xfrm>
        </p:spPr>
        <p:txBody>
          <a:bodyPr/>
          <a:lstStyle/>
          <a:p>
            <a:pPr algn="ctr"/>
            <a:r>
              <a:rPr lang="en-US" sz="2000" dirty="0" smtClean="0"/>
              <a:t>Mycotoxins </a:t>
            </a:r>
            <a:r>
              <a:rPr lang="en-US" sz="2000" dirty="0"/>
              <a:t>are </a:t>
            </a:r>
            <a:r>
              <a:rPr lang="en-US" sz="2000" dirty="0" smtClean="0"/>
              <a:t>a leading cause </a:t>
            </a:r>
            <a:r>
              <a:rPr lang="en-US" sz="2000" dirty="0"/>
              <a:t>for EU border </a:t>
            </a:r>
            <a:r>
              <a:rPr lang="en-US" sz="2000" dirty="0" smtClean="0"/>
              <a:t>rejections</a:t>
            </a:r>
            <a:endParaRPr lang="en-US" sz="2000"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9</a:t>
            </a:fld>
            <a:endParaRPr lang="en-GB"/>
          </a:p>
        </p:txBody>
      </p:sp>
      <p:pic>
        <p:nvPicPr>
          <p:cNvPr id="5" name="Picture 2"/>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249941" y="1196752"/>
            <a:ext cx="9167555" cy="4236179"/>
          </a:xfrm>
          <a:prstGeom prst="rect">
            <a:avLst/>
          </a:prstGeom>
          <a:noFill/>
          <a:ln>
            <a:noFill/>
          </a:ln>
        </p:spPr>
      </p:pic>
    </p:spTree>
    <p:extLst>
      <p:ext uri="{BB962C8B-B14F-4D97-AF65-F5344CB8AC3E}">
        <p14:creationId xmlns:p14="http://schemas.microsoft.com/office/powerpoint/2010/main" xmlns="" val="30204456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p:txBody>
          <a:bodyPr/>
          <a:lstStyle/>
          <a:p>
            <a:pPr algn="ctr"/>
            <a:r>
              <a:rPr lang="en-GB" sz="2000" b="1" dirty="0" smtClean="0">
                <a:solidFill>
                  <a:srgbClr val="86AE2F"/>
                </a:solidFill>
                <a:latin typeface="Avenir Medium"/>
              </a:rPr>
              <a:t>SUPERMARKETS REACT BADLY TO MYCOTOXIN CONTAMINATED PRODUCTS!!</a:t>
            </a:r>
            <a:endParaRPr lang="en-US" sz="2000" b="1" dirty="0">
              <a:solidFill>
                <a:srgbClr val="86AE2F"/>
              </a:solidFill>
              <a:latin typeface="Avenir Medium"/>
            </a:endParaRPr>
          </a:p>
        </p:txBody>
      </p:sp>
      <p:sp>
        <p:nvSpPr>
          <p:cNvPr id="78850" name="Slide Number Placeholder 4"/>
          <p:cNvSpPr>
            <a:spLocks noGrp="1"/>
          </p:cNvSpPr>
          <p:nvPr>
            <p:ph type="sldNum" sz="quarter" idx="4294967295"/>
          </p:nvPr>
        </p:nvSpPr>
        <p:spPr bwMode="auto">
          <a:xfrm>
            <a:off x="7099300" y="6356350"/>
            <a:ext cx="2311400"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E88F964-76D9-AC42-9A3C-9B2AAFFAEE84}" type="slidenum">
              <a:rPr lang="en-GB" sz="1200">
                <a:solidFill>
                  <a:srgbClr val="898989"/>
                </a:solidFill>
              </a:rPr>
              <a:pPr eaLnBrk="1" hangingPunct="1"/>
              <a:t>10</a:t>
            </a:fld>
            <a:endParaRPr lang="en-GB" sz="1200">
              <a:solidFill>
                <a:srgbClr val="898989"/>
              </a:solidFill>
            </a:endParaRP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xmlns=""/>
              </a:ext>
            </a:extLst>
          </a:blip>
          <a:srcRect/>
          <a:stretch>
            <a:fillRect/>
          </a:stretch>
        </p:blipFill>
        <p:spPr bwMode="auto">
          <a:xfrm>
            <a:off x="488504" y="3429000"/>
            <a:ext cx="4953000" cy="1854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2144688" y="4437112"/>
            <a:ext cx="5995988" cy="13335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4"/>
          <p:cNvPicPr>
            <a:picLocks noChangeAspect="1" noChangeArrowheads="1"/>
          </p:cNvPicPr>
          <p:nvPr/>
        </p:nvPicPr>
        <p:blipFill>
          <a:blip r:embed="rId4" cstate="email">
            <a:extLst>
              <a:ext uri="{28A0092B-C50C-407E-A947-70E740481C1C}">
                <a14:useLocalDpi xmlns:a14="http://schemas.microsoft.com/office/drawing/2010/main" xmlns=""/>
              </a:ext>
            </a:extLst>
          </a:blip>
          <a:srcRect r="17657"/>
          <a:stretch>
            <a:fillRect/>
          </a:stretch>
        </p:blipFill>
        <p:spPr bwMode="auto">
          <a:xfrm>
            <a:off x="4457700" y="5086350"/>
            <a:ext cx="5005388" cy="1162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 name="Rectangle 5"/>
          <p:cNvSpPr>
            <a:spLocks noChangeArrowheads="1"/>
          </p:cNvSpPr>
          <p:nvPr/>
        </p:nvSpPr>
        <p:spPr bwMode="auto">
          <a:xfrm>
            <a:off x="4622800" y="5807075"/>
            <a:ext cx="2063750" cy="3810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ea typeface="ＭＳ Ｐゴシック" charset="0"/>
              <a:cs typeface="Arial" charset="0"/>
            </a:endParaRPr>
          </a:p>
        </p:txBody>
      </p:sp>
      <p:pic>
        <p:nvPicPr>
          <p:cNvPr id="10" name="Picture 7"/>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272480" y="1556792"/>
            <a:ext cx="4953000" cy="1676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0C0C0"/>
                </a:solidFill>
                <a:miter lim="800000"/>
                <a:headEnd/>
                <a:tailEnd/>
              </a14:hiddenLine>
            </a:ext>
          </a:extLst>
        </p:spPr>
      </p:pic>
      <p:pic>
        <p:nvPicPr>
          <p:cNvPr id="78856" name="Picture 9" descr="quaker_1"/>
          <p:cNvPicPr>
            <a:picLocks noChangeAspect="1" noChangeArrowheads="1"/>
          </p:cNvPicPr>
          <p:nvPr/>
        </p:nvPicPr>
        <p:blipFill>
          <a:blip r:embed="rId6" cstate="print">
            <a:extLst>
              <a:ext uri="{28A0092B-C50C-407E-A947-70E740481C1C}">
                <a14:useLocalDpi xmlns:a14="http://schemas.microsoft.com/office/drawing/2010/main" xmlns=""/>
              </a:ext>
            </a:extLst>
          </a:blip>
          <a:srcRect/>
          <a:stretch>
            <a:fillRect/>
          </a:stretch>
        </p:blipFill>
        <p:spPr bwMode="auto">
          <a:xfrm>
            <a:off x="4552950" y="5707063"/>
            <a:ext cx="547688"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8857" name="Rectangle 10"/>
          <p:cNvSpPr txBox="1">
            <a:spLocks noChangeArrowheads="1"/>
          </p:cNvSpPr>
          <p:nvPr/>
        </p:nvSpPr>
        <p:spPr bwMode="auto">
          <a:xfrm>
            <a:off x="6438900" y="2027238"/>
            <a:ext cx="3136900" cy="1426235"/>
          </a:xfrm>
          <a:prstGeom prst="rect">
            <a:avLst/>
          </a:prstGeom>
          <a:noFill/>
          <a:ln w="28575">
            <a:solidFill>
              <a:srgbClr val="FF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a:spcBef>
                <a:spcPct val="20000"/>
              </a:spcBef>
              <a:buFont typeface="Arial" charset="0"/>
              <a:buChar char="•"/>
            </a:pPr>
            <a:r>
              <a:rPr lang="en-US" dirty="0">
                <a:solidFill>
                  <a:srgbClr val="FF0000"/>
                </a:solidFill>
                <a:latin typeface="Calibri" charset="0"/>
              </a:rPr>
              <a:t>Brand damage</a:t>
            </a:r>
          </a:p>
          <a:p>
            <a:pPr algn="l">
              <a:spcBef>
                <a:spcPct val="20000"/>
              </a:spcBef>
              <a:buFont typeface="Arial" charset="0"/>
              <a:buChar char="•"/>
            </a:pPr>
            <a:r>
              <a:rPr lang="en-US" dirty="0">
                <a:solidFill>
                  <a:srgbClr val="FF0000"/>
                </a:solidFill>
                <a:latin typeface="Calibri" charset="0"/>
              </a:rPr>
              <a:t>Recall costs</a:t>
            </a:r>
          </a:p>
          <a:p>
            <a:pPr algn="l">
              <a:spcBef>
                <a:spcPct val="20000"/>
              </a:spcBef>
              <a:buFont typeface="Arial" charset="0"/>
              <a:buChar char="•"/>
            </a:pPr>
            <a:r>
              <a:rPr lang="en-US" dirty="0">
                <a:solidFill>
                  <a:srgbClr val="FF0000"/>
                </a:solidFill>
                <a:latin typeface="Calibri" charset="0"/>
              </a:rPr>
              <a:t>Negative PR</a:t>
            </a:r>
            <a:endParaRPr lang="en-GB" dirty="0">
              <a:solidFill>
                <a:srgbClr val="FF0000"/>
              </a:solidFill>
              <a:latin typeface="Calibri" charset="0"/>
            </a:endParaRPr>
          </a:p>
        </p:txBody>
      </p:sp>
      <p:sp>
        <p:nvSpPr>
          <p:cNvPr id="14" name="AutoShape 11"/>
          <p:cNvSpPr>
            <a:spLocks noChangeArrowheads="1"/>
          </p:cNvSpPr>
          <p:nvPr/>
        </p:nvSpPr>
        <p:spPr bwMode="auto">
          <a:xfrm>
            <a:off x="5613400" y="2362200"/>
            <a:ext cx="577850" cy="485775"/>
          </a:xfrm>
          <a:prstGeom prst="rightArrow">
            <a:avLst>
              <a:gd name="adj1" fmla="val 52944"/>
              <a:gd name="adj2" fmla="val 74509"/>
            </a:avLst>
          </a:prstGeom>
          <a:solidFill>
            <a:srgbClr val="CC0000"/>
          </a:solidFill>
          <a:ln w="9525">
            <a:solidFill>
              <a:srgbClr val="CC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ea typeface="ＭＳ Ｐゴシック" charset="0"/>
              <a:cs typeface="Arial" charset="0"/>
            </a:endParaRPr>
          </a:p>
        </p:txBody>
      </p:sp>
      <p:sp>
        <p:nvSpPr>
          <p:cNvPr id="15" name="AutoShape 12"/>
          <p:cNvSpPr>
            <a:spLocks noChangeArrowheads="1"/>
          </p:cNvSpPr>
          <p:nvPr/>
        </p:nvSpPr>
        <p:spPr bwMode="auto">
          <a:xfrm rot="19248938">
            <a:off x="5715000" y="3581400"/>
            <a:ext cx="577850" cy="485775"/>
          </a:xfrm>
          <a:prstGeom prst="rightArrow">
            <a:avLst>
              <a:gd name="adj1" fmla="val 52944"/>
              <a:gd name="adj2" fmla="val 74509"/>
            </a:avLst>
          </a:prstGeom>
          <a:solidFill>
            <a:srgbClr val="CC0000"/>
          </a:solidFill>
          <a:ln w="9525">
            <a:solidFill>
              <a:srgbClr val="CC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ea typeface="ＭＳ Ｐゴシック" charset="0"/>
              <a:cs typeface="Arial" charset="0"/>
            </a:endParaRPr>
          </a:p>
        </p:txBody>
      </p:sp>
      <p:sp>
        <p:nvSpPr>
          <p:cNvPr id="16" name="AutoShape 13"/>
          <p:cNvSpPr>
            <a:spLocks noChangeArrowheads="1"/>
          </p:cNvSpPr>
          <p:nvPr/>
        </p:nvSpPr>
        <p:spPr bwMode="auto">
          <a:xfrm rot="16200000">
            <a:off x="7178675" y="3649663"/>
            <a:ext cx="533400" cy="527050"/>
          </a:xfrm>
          <a:prstGeom prst="rightArrow">
            <a:avLst>
              <a:gd name="adj1" fmla="val 52944"/>
              <a:gd name="adj2" fmla="val 74509"/>
            </a:avLst>
          </a:prstGeom>
          <a:solidFill>
            <a:srgbClr val="CC0000"/>
          </a:solidFill>
          <a:ln w="9525">
            <a:solidFill>
              <a:srgbClr val="CC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ea typeface="ＭＳ Ｐゴシック" charset="0"/>
              <a:cs typeface="Arial" charset="0"/>
            </a:endParaRPr>
          </a:p>
        </p:txBody>
      </p:sp>
      <p:sp>
        <p:nvSpPr>
          <p:cNvPr id="27" name="Text Box 24"/>
          <p:cNvSpPr txBox="1">
            <a:spLocks noChangeArrowheads="1"/>
          </p:cNvSpPr>
          <p:nvPr/>
        </p:nvSpPr>
        <p:spPr bwMode="auto">
          <a:xfrm>
            <a:off x="146100" y="5859463"/>
            <a:ext cx="3340100" cy="2159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defRPr/>
            </a:pPr>
            <a:r>
              <a:rPr lang="en-US" sz="800">
                <a:solidFill>
                  <a:prstClr val="black"/>
                </a:solidFill>
                <a:ea typeface="ＭＳ Ｐゴシック" charset="0"/>
                <a:cs typeface="Arial" charset="0"/>
              </a:rPr>
              <a:t>Source: Press search; UK Food Standards Agency; RASFF database</a:t>
            </a:r>
          </a:p>
        </p:txBody>
      </p:sp>
      <p:sp>
        <p:nvSpPr>
          <p:cNvPr id="28" name="Rectangle 25"/>
          <p:cNvSpPr>
            <a:spLocks noChangeArrowheads="1"/>
          </p:cNvSpPr>
          <p:nvPr/>
        </p:nvSpPr>
        <p:spPr bwMode="auto">
          <a:xfrm>
            <a:off x="908050" y="1524000"/>
            <a:ext cx="614363" cy="3810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prstClr val="black"/>
              </a:solidFill>
              <a:ea typeface="ＭＳ Ｐゴシック" charset="0"/>
              <a:cs typeface="Arial" charset="0"/>
            </a:endParaRPr>
          </a:p>
        </p:txBody>
      </p:sp>
      <p:pic>
        <p:nvPicPr>
          <p:cNvPr id="78867" name="Picture 26" descr="Heinz_Keystone_Logo"/>
          <p:cNvPicPr>
            <a:picLocks noChangeAspect="1" noChangeArrowheads="1"/>
          </p:cNvPicPr>
          <p:nvPr/>
        </p:nvPicPr>
        <p:blipFill>
          <a:blip r:embed="rId7" cstate="print">
            <a:extLst>
              <a:ext uri="{28A0092B-C50C-407E-A947-70E740481C1C}">
                <a14:useLocalDpi xmlns:a14="http://schemas.microsoft.com/office/drawing/2010/main" xmlns=""/>
              </a:ext>
            </a:extLst>
          </a:blip>
          <a:srcRect/>
          <a:stretch>
            <a:fillRect/>
          </a:stretch>
        </p:blipFill>
        <p:spPr bwMode="auto">
          <a:xfrm>
            <a:off x="247650" y="1447800"/>
            <a:ext cx="990600" cy="449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69" name="Picture 1"/>
          <p:cNvPicPr>
            <a:picLocks noChangeAspect="1"/>
          </p:cNvPicPr>
          <p:nvPr/>
        </p:nvPicPr>
        <p:blipFill>
          <a:blip r:embed="rId8" cstate="email">
            <a:extLst>
              <a:ext uri="{28A0092B-C50C-407E-A947-70E740481C1C}">
                <a14:useLocalDpi xmlns:a14="http://schemas.microsoft.com/office/drawing/2010/main" xmlns=""/>
              </a:ext>
            </a:extLst>
          </a:blip>
          <a:srcRect/>
          <a:stretch>
            <a:fillRect/>
          </a:stretch>
        </p:blipFill>
        <p:spPr bwMode="auto">
          <a:xfrm>
            <a:off x="2144688" y="5301208"/>
            <a:ext cx="2303462"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89900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4" name="Straight Arrow Connector 123"/>
          <p:cNvCxnSpPr/>
          <p:nvPr/>
        </p:nvCxnSpPr>
        <p:spPr>
          <a:xfrm>
            <a:off x="1669926" y="3682012"/>
            <a:ext cx="6503421" cy="114448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686218" y="3382070"/>
            <a:ext cx="2264253" cy="769431"/>
          </a:xfrm>
          <a:prstGeom prst="rect">
            <a:avLst/>
          </a:prstGeom>
          <a:noFill/>
        </p:spPr>
        <p:txBody>
          <a:bodyPr wrap="square" lIns="91431" tIns="45715" rIns="91431" bIns="45715" rtlCol="0">
            <a:spAutoFit/>
          </a:bodyPr>
          <a:lstStyle/>
          <a:p>
            <a:r>
              <a:rPr lang="en-GB" sz="1600" b="1" dirty="0" smtClean="0">
                <a:solidFill>
                  <a:srgbClr val="FF0000"/>
                </a:solidFill>
              </a:rPr>
              <a:t>END </a:t>
            </a:r>
          </a:p>
          <a:p>
            <a:r>
              <a:rPr lang="en-GB" sz="1400" b="1" dirty="0" smtClean="0"/>
              <a:t>Supermarkets (Food)</a:t>
            </a:r>
          </a:p>
          <a:p>
            <a:r>
              <a:rPr lang="en-GB" sz="1400" b="1" dirty="0" smtClean="0"/>
              <a:t>Livestock farmers (Feed)</a:t>
            </a:r>
            <a:endParaRPr lang="en-GB" sz="1400" dirty="0"/>
          </a:p>
        </p:txBody>
      </p:sp>
      <p:sp>
        <p:nvSpPr>
          <p:cNvPr id="29" name="TextBox 28"/>
          <p:cNvSpPr txBox="1"/>
          <p:nvPr/>
        </p:nvSpPr>
        <p:spPr>
          <a:xfrm>
            <a:off x="5027129" y="871696"/>
            <a:ext cx="1657830" cy="523210"/>
          </a:xfrm>
          <a:prstGeom prst="rect">
            <a:avLst/>
          </a:prstGeom>
          <a:noFill/>
        </p:spPr>
        <p:txBody>
          <a:bodyPr wrap="square" lIns="91431" tIns="45715" rIns="91431" bIns="45715" rtlCol="0">
            <a:spAutoFit/>
          </a:bodyPr>
          <a:lstStyle/>
          <a:p>
            <a:pPr marL="285750" indent="-285750">
              <a:buFont typeface="Arial" panose="020B0604020202020204" pitchFamily="34" charset="0"/>
              <a:buChar char="•"/>
            </a:pPr>
            <a:r>
              <a:rPr lang="en-GB" sz="1400" b="1" dirty="0" smtClean="0"/>
              <a:t>Processors</a:t>
            </a:r>
          </a:p>
          <a:p>
            <a:pPr marL="285750" indent="-285750">
              <a:buFont typeface="Arial" panose="020B0604020202020204" pitchFamily="34" charset="0"/>
              <a:buChar char="•"/>
            </a:pPr>
            <a:r>
              <a:rPr lang="en-GB" sz="1400" b="1" dirty="0" smtClean="0"/>
              <a:t>Traders</a:t>
            </a:r>
            <a:endParaRPr lang="en-GB" sz="1400" b="1" dirty="0"/>
          </a:p>
        </p:txBody>
      </p:sp>
      <p:sp>
        <p:nvSpPr>
          <p:cNvPr id="51" name="TextBox 50"/>
          <p:cNvSpPr txBox="1"/>
          <p:nvPr/>
        </p:nvSpPr>
        <p:spPr>
          <a:xfrm>
            <a:off x="7567733" y="5593725"/>
            <a:ext cx="2732598" cy="677098"/>
          </a:xfrm>
          <a:prstGeom prst="rect">
            <a:avLst/>
          </a:prstGeom>
          <a:noFill/>
        </p:spPr>
        <p:txBody>
          <a:bodyPr wrap="square" lIns="91431" tIns="45715" rIns="91431" bIns="45715" rtlCol="0">
            <a:spAutoFit/>
          </a:bodyPr>
          <a:lstStyle/>
          <a:p>
            <a:r>
              <a:rPr lang="en-GB" sz="1200" b="1" dirty="0">
                <a:solidFill>
                  <a:srgbClr val="FF0000"/>
                </a:solidFill>
              </a:rPr>
              <a:t>O</a:t>
            </a:r>
            <a:r>
              <a:rPr lang="en-GB" sz="1200" b="1" dirty="0" smtClean="0">
                <a:solidFill>
                  <a:srgbClr val="FF0000"/>
                </a:solidFill>
              </a:rPr>
              <a:t>utsource small number of tests </a:t>
            </a:r>
          </a:p>
          <a:p>
            <a:r>
              <a:rPr lang="en-GB" sz="1200" b="1" dirty="0" smtClean="0">
                <a:solidFill>
                  <a:srgbClr val="FF0000"/>
                </a:solidFill>
              </a:rPr>
              <a:t>for due diligence purposes</a:t>
            </a:r>
          </a:p>
          <a:p>
            <a:endParaRPr lang="en-GB" sz="1400" b="1" dirty="0"/>
          </a:p>
        </p:txBody>
      </p:sp>
      <p:grpSp>
        <p:nvGrpSpPr>
          <p:cNvPr id="63" name="Group 62"/>
          <p:cNvGrpSpPr/>
          <p:nvPr/>
        </p:nvGrpSpPr>
        <p:grpSpPr>
          <a:xfrm>
            <a:off x="8918709" y="1537091"/>
            <a:ext cx="656538" cy="612338"/>
            <a:chOff x="5076056" y="620688"/>
            <a:chExt cx="864096" cy="864096"/>
          </a:xfrm>
        </p:grpSpPr>
        <p:sp>
          <p:nvSpPr>
            <p:cNvPr id="64" name="Rectangle 63"/>
            <p:cNvSpPr/>
            <p:nvPr/>
          </p:nvSpPr>
          <p:spPr>
            <a:xfrm>
              <a:off x="5076056" y="620688"/>
              <a:ext cx="86409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5076056" y="836712"/>
              <a:ext cx="864096" cy="21602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5076056" y="1052736"/>
              <a:ext cx="864096" cy="21602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5076056" y="1268760"/>
              <a:ext cx="864096" cy="21602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8" name="TextBox 97"/>
          <p:cNvSpPr txBox="1"/>
          <p:nvPr/>
        </p:nvSpPr>
        <p:spPr>
          <a:xfrm>
            <a:off x="8274623" y="1063638"/>
            <a:ext cx="1671737" cy="338544"/>
          </a:xfrm>
          <a:prstGeom prst="rect">
            <a:avLst/>
          </a:prstGeom>
          <a:noFill/>
        </p:spPr>
        <p:txBody>
          <a:bodyPr wrap="square" lIns="91431" tIns="45715" rIns="91431" bIns="45715" rtlCol="0">
            <a:spAutoFit/>
          </a:bodyPr>
          <a:lstStyle/>
          <a:p>
            <a:r>
              <a:rPr lang="en-GB" sz="1600" b="1" dirty="0" smtClean="0">
                <a:solidFill>
                  <a:srgbClr val="00B050"/>
                </a:solidFill>
              </a:rPr>
              <a:t>START</a:t>
            </a:r>
            <a:r>
              <a:rPr lang="en-GB" sz="1600" dirty="0" smtClean="0"/>
              <a:t> </a:t>
            </a:r>
            <a:r>
              <a:rPr lang="en-GB" sz="1600" b="1" dirty="0" smtClean="0"/>
              <a:t>Farmers</a:t>
            </a:r>
            <a:endParaRPr lang="en-GB" sz="1600" b="1" dirty="0">
              <a:solidFill>
                <a:srgbClr val="C00000"/>
              </a:solidFill>
            </a:endParaRPr>
          </a:p>
        </p:txBody>
      </p:sp>
      <p:sp>
        <p:nvSpPr>
          <p:cNvPr id="100" name="Oval 99"/>
          <p:cNvSpPr/>
          <p:nvPr/>
        </p:nvSpPr>
        <p:spPr>
          <a:xfrm>
            <a:off x="7622600" y="1667213"/>
            <a:ext cx="390043" cy="32403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GB" dirty="0"/>
              <a:t>P</a:t>
            </a:r>
          </a:p>
        </p:txBody>
      </p:sp>
      <p:sp>
        <p:nvSpPr>
          <p:cNvPr id="33" name="TextBox 32"/>
          <p:cNvSpPr txBox="1"/>
          <p:nvPr/>
        </p:nvSpPr>
        <p:spPr>
          <a:xfrm>
            <a:off x="4557594" y="4946582"/>
            <a:ext cx="1615330" cy="523210"/>
          </a:xfrm>
          <a:prstGeom prst="rect">
            <a:avLst/>
          </a:prstGeom>
          <a:noFill/>
        </p:spPr>
        <p:txBody>
          <a:bodyPr wrap="square" lIns="91431" tIns="45715" rIns="91431" bIns="45715" rtlCol="0">
            <a:spAutoFit/>
          </a:bodyPr>
          <a:lstStyle/>
          <a:p>
            <a:pPr marL="285750" indent="-285750">
              <a:buFont typeface="Arial" panose="020B0604020202020204" pitchFamily="34" charset="0"/>
              <a:buChar char="•"/>
            </a:pPr>
            <a:r>
              <a:rPr lang="en-GB" sz="1400" b="1" dirty="0" smtClean="0"/>
              <a:t>Processors</a:t>
            </a:r>
          </a:p>
          <a:p>
            <a:pPr marL="285750" indent="-285750">
              <a:buFont typeface="Arial" panose="020B0604020202020204" pitchFamily="34" charset="0"/>
              <a:buChar char="•"/>
            </a:pPr>
            <a:r>
              <a:rPr lang="en-GB" sz="1400" b="1" dirty="0" smtClean="0"/>
              <a:t>Traders</a:t>
            </a:r>
          </a:p>
        </p:txBody>
      </p:sp>
      <p:cxnSp>
        <p:nvCxnSpPr>
          <p:cNvPr id="36" name="Straight Arrow Connector 35"/>
          <p:cNvCxnSpPr/>
          <p:nvPr/>
        </p:nvCxnSpPr>
        <p:spPr>
          <a:xfrm flipH="1">
            <a:off x="1676958" y="1825623"/>
            <a:ext cx="5898616" cy="1444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p:nvPr/>
        </p:nvCxnSpPr>
        <p:spPr>
          <a:xfrm flipH="1" flipV="1">
            <a:off x="8133404" y="1802745"/>
            <a:ext cx="624069"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33" name="Picture 2" descr="C:\Users\Ian Sanders\AppData\Local\Microsoft\Windows\Temporary Internet Files\Content.IE5\I9N8NYD7\MC900251823[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3615" y="2307177"/>
            <a:ext cx="1028126" cy="884268"/>
          </a:xfrm>
          <a:prstGeom prst="rect">
            <a:avLst/>
          </a:prstGeom>
          <a:noFill/>
          <a:extLst>
            <a:ext uri="{909E8E84-426E-40DD-AFC4-6F175D3DCCD1}">
              <a14:hiddenFill xmlns:a14="http://schemas.microsoft.com/office/drawing/2010/main" xmlns="">
                <a:solidFill>
                  <a:srgbClr val="FFFFFF"/>
                </a:solidFill>
              </a14:hiddenFill>
            </a:ext>
          </a:extLst>
        </p:spPr>
      </p:pic>
      <p:sp>
        <p:nvSpPr>
          <p:cNvPr id="1027" name="TextBox 1026"/>
          <p:cNvSpPr txBox="1"/>
          <p:nvPr/>
        </p:nvSpPr>
        <p:spPr>
          <a:xfrm>
            <a:off x="200472" y="167851"/>
            <a:ext cx="9339174" cy="584765"/>
          </a:xfrm>
          <a:prstGeom prst="rect">
            <a:avLst/>
          </a:prstGeom>
          <a:noFill/>
        </p:spPr>
        <p:txBody>
          <a:bodyPr wrap="square" lIns="91431" tIns="45715" rIns="91431" bIns="45715" rtlCol="0">
            <a:spAutoFit/>
          </a:bodyPr>
          <a:lstStyle/>
          <a:p>
            <a:r>
              <a:rPr lang="en-GB" sz="1600" b="1" dirty="0">
                <a:solidFill>
                  <a:srgbClr val="98C535"/>
                </a:solidFill>
              </a:rPr>
              <a:t>P</a:t>
            </a:r>
            <a:r>
              <a:rPr lang="en-GB" sz="1600" b="1" dirty="0" smtClean="0">
                <a:solidFill>
                  <a:srgbClr val="98C535"/>
                </a:solidFill>
              </a:rPr>
              <a:t>roduct rejection, at multiple mycotoxin testing points, leads to highly significant financial losses associated with purchase, processing, sales &amp; transportation costs throughout global food (and feed) value chains:</a:t>
            </a:r>
          </a:p>
        </p:txBody>
      </p:sp>
      <p:sp>
        <p:nvSpPr>
          <p:cNvPr id="35" name="TextBox 34"/>
          <p:cNvSpPr txBox="1"/>
          <p:nvPr/>
        </p:nvSpPr>
        <p:spPr>
          <a:xfrm>
            <a:off x="515032" y="3191446"/>
            <a:ext cx="897985" cy="338544"/>
          </a:xfrm>
          <a:prstGeom prst="rect">
            <a:avLst/>
          </a:prstGeom>
          <a:noFill/>
        </p:spPr>
        <p:txBody>
          <a:bodyPr wrap="none" lIns="91431" tIns="45715" rIns="91431" bIns="45715" rtlCol="0">
            <a:spAutoFit/>
          </a:bodyPr>
          <a:lstStyle/>
          <a:p>
            <a:r>
              <a:rPr lang="en-GB" sz="1600" dirty="0"/>
              <a:t>S</a:t>
            </a:r>
            <a:r>
              <a:rPr lang="en-GB" sz="1600" dirty="0" smtClean="0"/>
              <a:t>hipping</a:t>
            </a:r>
            <a:endParaRPr lang="en-GB" sz="1600" dirty="0"/>
          </a:p>
        </p:txBody>
      </p:sp>
      <p:sp>
        <p:nvSpPr>
          <p:cNvPr id="37" name="Arc 36"/>
          <p:cNvSpPr/>
          <p:nvPr/>
        </p:nvSpPr>
        <p:spPr>
          <a:xfrm rot="10800000" flipV="1">
            <a:off x="1190854" y="1843261"/>
            <a:ext cx="893131" cy="894419"/>
          </a:xfrm>
          <a:prstGeom prst="arc">
            <a:avLst/>
          </a:prstGeom>
          <a:ln w="38100">
            <a:tailEnd type="stealth"/>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en-GB"/>
          </a:p>
        </p:txBody>
      </p:sp>
      <p:sp>
        <p:nvSpPr>
          <p:cNvPr id="41" name="Oval 40"/>
          <p:cNvSpPr/>
          <p:nvPr/>
        </p:nvSpPr>
        <p:spPr>
          <a:xfrm>
            <a:off x="2840360" y="1546363"/>
            <a:ext cx="638974" cy="572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GB" dirty="0" smtClean="0"/>
              <a:t>R</a:t>
            </a:r>
            <a:endParaRPr lang="en-GB" dirty="0"/>
          </a:p>
        </p:txBody>
      </p:sp>
      <p:sp>
        <p:nvSpPr>
          <p:cNvPr id="122" name="Arc 121"/>
          <p:cNvSpPr/>
          <p:nvPr/>
        </p:nvSpPr>
        <p:spPr>
          <a:xfrm rot="5400000" flipV="1">
            <a:off x="1213168" y="2774137"/>
            <a:ext cx="824429" cy="968954"/>
          </a:xfrm>
          <a:prstGeom prst="arc">
            <a:avLst>
              <a:gd name="adj1" fmla="val 17902963"/>
              <a:gd name="adj2" fmla="val 0"/>
            </a:avLst>
          </a:prstGeom>
          <a:ln w="38100">
            <a:tailEnd type="stealth"/>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en-GB"/>
          </a:p>
        </p:txBody>
      </p:sp>
      <p:sp>
        <p:nvSpPr>
          <p:cNvPr id="108" name="Rounded Rectangle 107"/>
          <p:cNvSpPr/>
          <p:nvPr/>
        </p:nvSpPr>
        <p:spPr>
          <a:xfrm>
            <a:off x="4626267" y="3958693"/>
            <a:ext cx="1229777" cy="936104"/>
          </a:xfrm>
          <a:prstGeom prst="roundRect">
            <a:avLst/>
          </a:prstGeom>
        </p:spPr>
        <p:style>
          <a:lnRef idx="0">
            <a:schemeClr val="accent1"/>
          </a:lnRef>
          <a:fillRef idx="3">
            <a:schemeClr val="accent1"/>
          </a:fillRef>
          <a:effectRef idx="3">
            <a:schemeClr val="accent1"/>
          </a:effectRef>
          <a:fontRef idx="minor">
            <a:schemeClr val="lt1"/>
          </a:fontRef>
        </p:style>
        <p:txBody>
          <a:bodyPr lIns="91431" tIns="45715" rIns="91431" bIns="45715" rtlCol="0" anchor="ctr"/>
          <a:lstStyle/>
          <a:p>
            <a:pPr algn="ctr"/>
            <a:r>
              <a:rPr lang="en-GB" dirty="0" smtClean="0"/>
              <a:t>Importer</a:t>
            </a:r>
            <a:endParaRPr lang="en-GB" dirty="0"/>
          </a:p>
        </p:txBody>
      </p:sp>
      <p:sp>
        <p:nvSpPr>
          <p:cNvPr id="129" name="Oval 128"/>
          <p:cNvSpPr/>
          <p:nvPr/>
        </p:nvSpPr>
        <p:spPr>
          <a:xfrm>
            <a:off x="1925315" y="3591787"/>
            <a:ext cx="638974" cy="572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GB" dirty="0" smtClean="0"/>
              <a:t>R</a:t>
            </a:r>
            <a:endParaRPr lang="en-GB" dirty="0"/>
          </a:p>
        </p:txBody>
      </p:sp>
      <p:grpSp>
        <p:nvGrpSpPr>
          <p:cNvPr id="6" name="Group 5"/>
          <p:cNvGrpSpPr/>
          <p:nvPr/>
        </p:nvGrpSpPr>
        <p:grpSpPr>
          <a:xfrm>
            <a:off x="8217862" y="4294651"/>
            <a:ext cx="955892" cy="916565"/>
            <a:chOff x="8189161" y="4447851"/>
            <a:chExt cx="955892" cy="916565"/>
          </a:xfrm>
        </p:grpSpPr>
        <p:grpSp>
          <p:nvGrpSpPr>
            <p:cNvPr id="134" name="Group 133"/>
            <p:cNvGrpSpPr/>
            <p:nvPr/>
          </p:nvGrpSpPr>
          <p:grpSpPr>
            <a:xfrm rot="5400000">
              <a:off x="8546366" y="4306670"/>
              <a:ext cx="241482" cy="955891"/>
              <a:chOff x="5076056" y="620688"/>
              <a:chExt cx="864096" cy="864096"/>
            </a:xfrm>
          </p:grpSpPr>
          <p:sp>
            <p:nvSpPr>
              <p:cNvPr id="135" name="Rectangle 134"/>
              <p:cNvSpPr/>
              <p:nvPr/>
            </p:nvSpPr>
            <p:spPr>
              <a:xfrm>
                <a:off x="5076056" y="620688"/>
                <a:ext cx="86409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ectangle 135"/>
              <p:cNvSpPr/>
              <p:nvPr/>
            </p:nvSpPr>
            <p:spPr>
              <a:xfrm>
                <a:off x="5076056" y="836712"/>
                <a:ext cx="864096" cy="21602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Rectangle 137"/>
              <p:cNvSpPr/>
              <p:nvPr/>
            </p:nvSpPr>
            <p:spPr>
              <a:xfrm>
                <a:off x="5076056" y="1052736"/>
                <a:ext cx="864096" cy="21602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Rectangle 138"/>
              <p:cNvSpPr/>
              <p:nvPr/>
            </p:nvSpPr>
            <p:spPr>
              <a:xfrm>
                <a:off x="5076056" y="1268760"/>
                <a:ext cx="864096" cy="21602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0" name="Group 139"/>
            <p:cNvGrpSpPr/>
            <p:nvPr/>
          </p:nvGrpSpPr>
          <p:grpSpPr>
            <a:xfrm rot="16200000" flipH="1">
              <a:off x="8560597" y="4079418"/>
              <a:ext cx="216024" cy="952889"/>
              <a:chOff x="5076056" y="620688"/>
              <a:chExt cx="864096" cy="864096"/>
            </a:xfrm>
          </p:grpSpPr>
          <p:sp>
            <p:nvSpPr>
              <p:cNvPr id="141" name="Rectangle 140"/>
              <p:cNvSpPr/>
              <p:nvPr/>
            </p:nvSpPr>
            <p:spPr>
              <a:xfrm>
                <a:off x="5076056" y="620688"/>
                <a:ext cx="86409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Rectangle 141"/>
              <p:cNvSpPr/>
              <p:nvPr/>
            </p:nvSpPr>
            <p:spPr>
              <a:xfrm>
                <a:off x="5076056" y="836712"/>
                <a:ext cx="864096" cy="21602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Rectangle 142"/>
              <p:cNvSpPr/>
              <p:nvPr/>
            </p:nvSpPr>
            <p:spPr>
              <a:xfrm>
                <a:off x="5076056" y="1052736"/>
                <a:ext cx="864096" cy="21602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Rectangle 143"/>
              <p:cNvSpPr/>
              <p:nvPr/>
            </p:nvSpPr>
            <p:spPr>
              <a:xfrm>
                <a:off x="5076056" y="1268760"/>
                <a:ext cx="864096" cy="21602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5" name="Group 144"/>
            <p:cNvGrpSpPr/>
            <p:nvPr/>
          </p:nvGrpSpPr>
          <p:grpSpPr>
            <a:xfrm rot="16200000" flipH="1">
              <a:off x="8559097" y="4779959"/>
              <a:ext cx="216024" cy="952889"/>
              <a:chOff x="5076056" y="620688"/>
              <a:chExt cx="864096" cy="864096"/>
            </a:xfrm>
          </p:grpSpPr>
          <p:sp>
            <p:nvSpPr>
              <p:cNvPr id="146" name="Rectangle 145"/>
              <p:cNvSpPr/>
              <p:nvPr/>
            </p:nvSpPr>
            <p:spPr>
              <a:xfrm>
                <a:off x="5076056" y="620688"/>
                <a:ext cx="86409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Rectangle 146"/>
              <p:cNvSpPr/>
              <p:nvPr/>
            </p:nvSpPr>
            <p:spPr>
              <a:xfrm>
                <a:off x="5076056" y="836712"/>
                <a:ext cx="864096" cy="21602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Rectangle 147"/>
              <p:cNvSpPr/>
              <p:nvPr/>
            </p:nvSpPr>
            <p:spPr>
              <a:xfrm>
                <a:off x="5076056" y="1052736"/>
                <a:ext cx="864096" cy="21602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Rectangle 148"/>
              <p:cNvSpPr/>
              <p:nvPr/>
            </p:nvSpPr>
            <p:spPr>
              <a:xfrm>
                <a:off x="5076056" y="1268760"/>
                <a:ext cx="864096" cy="21602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50" name="Group 149"/>
            <p:cNvGrpSpPr/>
            <p:nvPr/>
          </p:nvGrpSpPr>
          <p:grpSpPr>
            <a:xfrm rot="5400000">
              <a:off x="8546366" y="4572661"/>
              <a:ext cx="241482" cy="955891"/>
              <a:chOff x="5076056" y="620688"/>
              <a:chExt cx="864096" cy="864096"/>
            </a:xfrm>
          </p:grpSpPr>
          <p:sp>
            <p:nvSpPr>
              <p:cNvPr id="151" name="Rectangle 150"/>
              <p:cNvSpPr/>
              <p:nvPr/>
            </p:nvSpPr>
            <p:spPr>
              <a:xfrm>
                <a:off x="5076056" y="620688"/>
                <a:ext cx="86409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2" name="Rectangle 151"/>
              <p:cNvSpPr/>
              <p:nvPr/>
            </p:nvSpPr>
            <p:spPr>
              <a:xfrm>
                <a:off x="5076056" y="836712"/>
                <a:ext cx="864096" cy="21602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Rectangle 152"/>
              <p:cNvSpPr/>
              <p:nvPr/>
            </p:nvSpPr>
            <p:spPr>
              <a:xfrm>
                <a:off x="5076056" y="1052736"/>
                <a:ext cx="864096" cy="21602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Rectangle 153"/>
              <p:cNvSpPr/>
              <p:nvPr/>
            </p:nvSpPr>
            <p:spPr>
              <a:xfrm>
                <a:off x="5076056" y="1268760"/>
                <a:ext cx="864096" cy="21602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 name="TextBox 1"/>
          <p:cNvSpPr txBox="1"/>
          <p:nvPr/>
        </p:nvSpPr>
        <p:spPr>
          <a:xfrm>
            <a:off x="768325" y="5180762"/>
            <a:ext cx="2911079" cy="523220"/>
          </a:xfrm>
          <a:prstGeom prst="rect">
            <a:avLst/>
          </a:prstGeom>
          <a:noFill/>
        </p:spPr>
        <p:txBody>
          <a:bodyPr wrap="square" rtlCol="0">
            <a:spAutoFit/>
          </a:bodyPr>
          <a:lstStyle/>
          <a:p>
            <a:r>
              <a:rPr lang="en-GB" sz="1400" b="1" dirty="0" smtClean="0">
                <a:solidFill>
                  <a:srgbClr val="98C535"/>
                </a:solidFill>
              </a:rPr>
              <a:t>Multiple mycotoxin testing points </a:t>
            </a:r>
          </a:p>
          <a:p>
            <a:r>
              <a:rPr lang="en-GB" sz="1400" b="1" dirty="0" smtClean="0">
                <a:solidFill>
                  <a:srgbClr val="86AE2F"/>
                </a:solidFill>
              </a:rPr>
              <a:t>Some larger farmer will test on-farm</a:t>
            </a:r>
            <a:endParaRPr lang="en-GB" sz="1400" b="1" dirty="0">
              <a:solidFill>
                <a:srgbClr val="86AE2F"/>
              </a:solidFill>
            </a:endParaRPr>
          </a:p>
        </p:txBody>
      </p:sp>
      <p:pic>
        <p:nvPicPr>
          <p:cNvPr id="90" name="Picture 8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62835" y="5102999"/>
            <a:ext cx="369090" cy="340698"/>
          </a:xfrm>
          <a:prstGeom prst="rect">
            <a:avLst/>
          </a:prstGeom>
        </p:spPr>
      </p:pic>
      <p:sp>
        <p:nvSpPr>
          <p:cNvPr id="5" name="Rounded Rectangle 4"/>
          <p:cNvSpPr/>
          <p:nvPr/>
        </p:nvSpPr>
        <p:spPr>
          <a:xfrm>
            <a:off x="5125446" y="1365273"/>
            <a:ext cx="1171126" cy="914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r>
              <a:rPr lang="en-GB" dirty="0" smtClean="0">
                <a:solidFill>
                  <a:schemeClr val="bg1"/>
                </a:solidFill>
              </a:rPr>
              <a:t>Exporter</a:t>
            </a:r>
            <a:endParaRPr lang="en-GB" dirty="0">
              <a:solidFill>
                <a:schemeClr val="bg1"/>
              </a:solidFill>
            </a:endParaRPr>
          </a:p>
        </p:txBody>
      </p:sp>
      <p:sp>
        <p:nvSpPr>
          <p:cNvPr id="7" name="TextBox 6"/>
          <p:cNvSpPr txBox="1"/>
          <p:nvPr/>
        </p:nvSpPr>
        <p:spPr>
          <a:xfrm>
            <a:off x="7393918" y="2060033"/>
            <a:ext cx="1062917" cy="800219"/>
          </a:xfrm>
          <a:prstGeom prst="rect">
            <a:avLst/>
          </a:prstGeom>
          <a:noFill/>
        </p:spPr>
        <p:txBody>
          <a:bodyPr wrap="square" rtlCol="0">
            <a:spAutoFit/>
          </a:bodyPr>
          <a:lstStyle/>
          <a:p>
            <a:r>
              <a:rPr lang="en-GB" sz="1400" b="1" dirty="0" smtClean="0"/>
              <a:t>Purchasing points</a:t>
            </a:r>
          </a:p>
          <a:p>
            <a:endParaRPr lang="en-GB" dirty="0"/>
          </a:p>
        </p:txBody>
      </p:sp>
      <p:sp>
        <p:nvSpPr>
          <p:cNvPr id="4" name="Slide Number Placeholder 3"/>
          <p:cNvSpPr>
            <a:spLocks noGrp="1"/>
          </p:cNvSpPr>
          <p:nvPr>
            <p:ph type="sldNum" sz="quarter" idx="8"/>
          </p:nvPr>
        </p:nvSpPr>
        <p:spPr/>
        <p:txBody>
          <a:bodyPr/>
          <a:lstStyle/>
          <a:p>
            <a:fld id="{C627ADCF-F8C4-4925-BC24-25FD9B9AD999}" type="slidenum">
              <a:rPr lang="en-GB" smtClean="0"/>
              <a:pPr/>
              <a:t>11</a:t>
            </a:fld>
            <a:endParaRPr lang="en-GB"/>
          </a:p>
        </p:txBody>
      </p:sp>
      <p:sp>
        <p:nvSpPr>
          <p:cNvPr id="13" name="TextBox 12"/>
          <p:cNvSpPr txBox="1"/>
          <p:nvPr/>
        </p:nvSpPr>
        <p:spPr>
          <a:xfrm>
            <a:off x="4259878" y="2605988"/>
            <a:ext cx="2925369" cy="861774"/>
          </a:xfrm>
          <a:prstGeom prst="rect">
            <a:avLst/>
          </a:prstGeom>
          <a:noFill/>
          <a:ln w="28575">
            <a:solidFill>
              <a:srgbClr val="FF0000"/>
            </a:solidFill>
          </a:ln>
        </p:spPr>
        <p:txBody>
          <a:bodyPr wrap="square" rtlCol="0">
            <a:spAutoFit/>
          </a:bodyPr>
          <a:lstStyle/>
          <a:p>
            <a:r>
              <a:rPr lang="en-GB" sz="1400" b="1" dirty="0" smtClean="0">
                <a:solidFill>
                  <a:srgbClr val="FF0000"/>
                </a:solidFill>
              </a:rPr>
              <a:t>ACCURATE &amp; UNIFORM TESTING:</a:t>
            </a:r>
          </a:p>
          <a:p>
            <a:pPr marL="285750" indent="-285750">
              <a:buFont typeface="Arial" panose="020B0604020202020204" pitchFamily="34" charset="0"/>
              <a:buChar char="•"/>
            </a:pPr>
            <a:r>
              <a:rPr lang="en-GB" sz="1200" b="1" dirty="0" smtClean="0">
                <a:solidFill>
                  <a:srgbClr val="FF0000"/>
                </a:solidFill>
              </a:rPr>
              <a:t>Before purchase/processing</a:t>
            </a:r>
          </a:p>
          <a:p>
            <a:pPr marL="285750" indent="-285750">
              <a:buFont typeface="Arial" panose="020B0604020202020204" pitchFamily="34" charset="0"/>
              <a:buChar char="•"/>
            </a:pPr>
            <a:r>
              <a:rPr lang="en-GB" sz="1200" b="1" dirty="0" smtClean="0">
                <a:solidFill>
                  <a:srgbClr val="FF0000"/>
                </a:solidFill>
              </a:rPr>
              <a:t>During processing</a:t>
            </a:r>
          </a:p>
          <a:p>
            <a:pPr marL="285750" indent="-285750">
              <a:buFont typeface="Arial" panose="020B0604020202020204" pitchFamily="34" charset="0"/>
              <a:buChar char="•"/>
            </a:pPr>
            <a:r>
              <a:rPr lang="en-GB" sz="1200" b="1" dirty="0" smtClean="0">
                <a:solidFill>
                  <a:srgbClr val="FF0000"/>
                </a:solidFill>
              </a:rPr>
              <a:t>After processing (at export &amp; import)</a:t>
            </a:r>
            <a:endParaRPr lang="en-GB" sz="1200" b="1" dirty="0">
              <a:solidFill>
                <a:srgbClr val="FF0000"/>
              </a:solidFill>
            </a:endParaRPr>
          </a:p>
        </p:txBody>
      </p:sp>
      <p:pic>
        <p:nvPicPr>
          <p:cNvPr id="68" name="Picture 6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349298" y="4003138"/>
            <a:ext cx="369090" cy="340698"/>
          </a:xfrm>
          <a:prstGeom prst="rect">
            <a:avLst/>
          </a:prstGeom>
        </p:spPr>
      </p:pic>
      <p:pic>
        <p:nvPicPr>
          <p:cNvPr id="69" name="Picture 6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718388" y="1308998"/>
            <a:ext cx="369090" cy="340698"/>
          </a:xfrm>
          <a:prstGeom prst="rect">
            <a:avLst/>
          </a:prstGeom>
        </p:spPr>
      </p:pic>
      <p:pic>
        <p:nvPicPr>
          <p:cNvPr id="70" name="Picture 6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731396" y="3762452"/>
            <a:ext cx="369090" cy="340698"/>
          </a:xfrm>
          <a:prstGeom prst="rect">
            <a:avLst/>
          </a:prstGeom>
        </p:spPr>
      </p:pic>
      <p:pic>
        <p:nvPicPr>
          <p:cNvPr id="71" name="Picture 7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090078" y="3148246"/>
            <a:ext cx="369090" cy="340698"/>
          </a:xfrm>
          <a:prstGeom prst="rect">
            <a:avLst/>
          </a:prstGeom>
        </p:spPr>
      </p:pic>
      <p:sp>
        <p:nvSpPr>
          <p:cNvPr id="14" name="TextBox 13"/>
          <p:cNvSpPr txBox="1"/>
          <p:nvPr/>
        </p:nvSpPr>
        <p:spPr>
          <a:xfrm>
            <a:off x="1925315" y="2457253"/>
            <a:ext cx="2091581" cy="830997"/>
          </a:xfrm>
          <a:prstGeom prst="rect">
            <a:avLst/>
          </a:prstGeom>
          <a:noFill/>
          <a:ln w="28575">
            <a:solidFill>
              <a:schemeClr val="tx1"/>
            </a:solidFill>
          </a:ln>
        </p:spPr>
        <p:txBody>
          <a:bodyPr wrap="square" rtlCol="0">
            <a:spAutoFit/>
          </a:bodyPr>
          <a:lstStyle/>
          <a:p>
            <a:pPr algn="ctr"/>
            <a:r>
              <a:rPr lang="en-GB" sz="1600" b="1" dirty="0" smtClean="0">
                <a:solidFill>
                  <a:srgbClr val="FF0000"/>
                </a:solidFill>
              </a:rPr>
              <a:t>Accurate testing (HPLC) applied by regulators</a:t>
            </a:r>
            <a:endParaRPr lang="en-GB" sz="1600" b="1" dirty="0">
              <a:solidFill>
                <a:srgbClr val="FF0000"/>
              </a:solidFill>
            </a:endParaRPr>
          </a:p>
        </p:txBody>
      </p:sp>
      <p:cxnSp>
        <p:nvCxnSpPr>
          <p:cNvPr id="9" name="Straight Arrow Connector 8"/>
          <p:cNvCxnSpPr/>
          <p:nvPr/>
        </p:nvCxnSpPr>
        <p:spPr>
          <a:xfrm flipH="1">
            <a:off x="2926859" y="2149430"/>
            <a:ext cx="145540" cy="27145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V="1">
            <a:off x="2462465" y="3306938"/>
            <a:ext cx="184545" cy="29760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100486" y="4164747"/>
            <a:ext cx="1717135" cy="1384995"/>
          </a:xfrm>
          <a:prstGeom prst="rect">
            <a:avLst/>
          </a:prstGeom>
          <a:solidFill>
            <a:schemeClr val="bg1"/>
          </a:solidFill>
          <a:ln w="28575">
            <a:solidFill>
              <a:schemeClr val="tx1"/>
            </a:solidFill>
          </a:ln>
        </p:spPr>
        <p:txBody>
          <a:bodyPr wrap="square" rtlCol="0">
            <a:spAutoFit/>
          </a:bodyPr>
          <a:lstStyle/>
          <a:p>
            <a:r>
              <a:rPr lang="en-GB" sz="1200" b="1" dirty="0" smtClean="0">
                <a:solidFill>
                  <a:srgbClr val="C00000"/>
                </a:solidFill>
              </a:rPr>
              <a:t>Supermarkets exert </a:t>
            </a:r>
            <a:r>
              <a:rPr lang="en-GB" sz="1200" b="1" dirty="0">
                <a:solidFill>
                  <a:srgbClr val="C00000"/>
                </a:solidFill>
              </a:rPr>
              <a:t>large amount of pressure </a:t>
            </a:r>
            <a:r>
              <a:rPr lang="en-GB" sz="1200" b="1" dirty="0" smtClean="0">
                <a:solidFill>
                  <a:srgbClr val="C00000"/>
                </a:solidFill>
              </a:rPr>
              <a:t>on their suppliers in the value chain!</a:t>
            </a:r>
          </a:p>
          <a:p>
            <a:endParaRPr lang="en-GB" sz="1200" b="1" dirty="0">
              <a:solidFill>
                <a:srgbClr val="C00000"/>
              </a:solidFill>
            </a:endParaRPr>
          </a:p>
          <a:p>
            <a:endParaRPr lang="en-GB" sz="1200" b="1" dirty="0" smtClean="0">
              <a:solidFill>
                <a:srgbClr val="C00000"/>
              </a:solidFill>
            </a:endParaRPr>
          </a:p>
        </p:txBody>
      </p:sp>
      <p:pic>
        <p:nvPicPr>
          <p:cNvPr id="61" name="Picture 6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210344" y="1150216"/>
            <a:ext cx="369090" cy="340698"/>
          </a:xfrm>
          <a:prstGeom prst="rect">
            <a:avLst/>
          </a:prstGeom>
        </p:spPr>
      </p:pic>
      <p:cxnSp>
        <p:nvCxnSpPr>
          <p:cNvPr id="62" name="Straight Arrow Connector 61"/>
          <p:cNvCxnSpPr/>
          <p:nvPr/>
        </p:nvCxnSpPr>
        <p:spPr>
          <a:xfrm>
            <a:off x="5711009" y="2321524"/>
            <a:ext cx="0" cy="254359"/>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V="1">
            <a:off x="5241155" y="3563922"/>
            <a:ext cx="0" cy="35201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pic>
        <p:nvPicPr>
          <p:cNvPr id="73" name="Picture 7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764314" y="1334321"/>
            <a:ext cx="369090" cy="340698"/>
          </a:xfrm>
          <a:prstGeom prst="rect">
            <a:avLst/>
          </a:prstGeom>
        </p:spPr>
      </p:pic>
      <p:sp>
        <p:nvSpPr>
          <p:cNvPr id="3" name="Left Arrow 2"/>
          <p:cNvSpPr/>
          <p:nvPr/>
        </p:nvSpPr>
        <p:spPr>
          <a:xfrm>
            <a:off x="6431771" y="5174758"/>
            <a:ext cx="978408" cy="26893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5" name="Picture 7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9170556" y="856118"/>
            <a:ext cx="369090" cy="340698"/>
          </a:xfrm>
          <a:prstGeom prst="rect">
            <a:avLst/>
          </a:prstGeom>
        </p:spPr>
      </p:pic>
      <p:sp>
        <p:nvSpPr>
          <p:cNvPr id="8" name="TextBox 7"/>
          <p:cNvSpPr txBox="1"/>
          <p:nvPr/>
        </p:nvSpPr>
        <p:spPr>
          <a:xfrm>
            <a:off x="8936390" y="733191"/>
            <a:ext cx="423703" cy="400110"/>
          </a:xfrm>
          <a:prstGeom prst="rect">
            <a:avLst/>
          </a:prstGeom>
          <a:noFill/>
        </p:spPr>
        <p:txBody>
          <a:bodyPr wrap="square" rtlCol="0">
            <a:spAutoFit/>
          </a:bodyPr>
          <a:lstStyle/>
          <a:p>
            <a:pPr algn="ctr"/>
            <a:r>
              <a:rPr lang="en-GB" sz="2000" dirty="0"/>
              <a:t>*</a:t>
            </a:r>
          </a:p>
        </p:txBody>
      </p:sp>
      <p:pic>
        <p:nvPicPr>
          <p:cNvPr id="76" name="Picture 7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61560" y="5457268"/>
            <a:ext cx="369090" cy="340698"/>
          </a:xfrm>
          <a:prstGeom prst="rect">
            <a:avLst/>
          </a:prstGeom>
        </p:spPr>
      </p:pic>
      <p:sp>
        <p:nvSpPr>
          <p:cNvPr id="10" name="Rectangle 9"/>
          <p:cNvSpPr/>
          <p:nvPr/>
        </p:nvSpPr>
        <p:spPr>
          <a:xfrm>
            <a:off x="311519" y="5365076"/>
            <a:ext cx="300082" cy="369332"/>
          </a:xfrm>
          <a:prstGeom prst="rect">
            <a:avLst/>
          </a:prstGeom>
        </p:spPr>
        <p:txBody>
          <a:bodyPr wrap="none">
            <a:spAutoFit/>
          </a:bodyPr>
          <a:lstStyle/>
          <a:p>
            <a:pPr algn="ctr"/>
            <a:r>
              <a:rPr lang="en-GB" dirty="0"/>
              <a:t>*</a:t>
            </a:r>
          </a:p>
        </p:txBody>
      </p:sp>
    </p:spTree>
    <p:extLst>
      <p:ext uri="{BB962C8B-B14F-4D97-AF65-F5344CB8AC3E}">
        <p14:creationId xmlns:p14="http://schemas.microsoft.com/office/powerpoint/2010/main" xmlns="" val="38222640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848544" y="3068960"/>
            <a:ext cx="5760640" cy="432048"/>
          </a:xfrm>
          <a:prstGeom prst="roundRect">
            <a:avLst/>
          </a:prstGeom>
          <a:solidFill>
            <a:srgbClr val="86AE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848544" y="2492896"/>
            <a:ext cx="3240360" cy="432048"/>
          </a:xfrm>
          <a:prstGeom prst="roundRect">
            <a:avLst/>
          </a:prstGeom>
          <a:solidFill>
            <a:srgbClr val="86AE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88504" y="476672"/>
            <a:ext cx="8915400" cy="850104"/>
          </a:xfrm>
        </p:spPr>
        <p:txBody>
          <a:bodyPr/>
          <a:lstStyle/>
          <a:p>
            <a:r>
              <a:rPr lang="en-US" dirty="0" smtClean="0"/>
              <a:t>Agenda</a:t>
            </a:r>
            <a:endParaRPr lang="en-US"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12</a:t>
            </a:fld>
            <a:endParaRPr lang="en-GB"/>
          </a:p>
        </p:txBody>
      </p:sp>
      <p:sp>
        <p:nvSpPr>
          <p:cNvPr id="6" name="Content Placeholder 2"/>
          <p:cNvSpPr txBox="1">
            <a:spLocks noGrp="1"/>
          </p:cNvSpPr>
          <p:nvPr>
            <p:ph idx="1"/>
          </p:nvPr>
        </p:nvSpPr>
        <p:spPr>
          <a:xfrm>
            <a:off x="873448" y="2348880"/>
            <a:ext cx="8670167" cy="2448272"/>
          </a:xfrm>
        </p:spPr>
        <p:txBody>
          <a:bodyPr/>
          <a:lstStyle/>
          <a:p>
            <a:pPr lvl="0">
              <a:lnSpc>
                <a:spcPct val="150000"/>
              </a:lnSpc>
              <a:spcBef>
                <a:spcPts val="600"/>
              </a:spcBef>
            </a:pPr>
            <a:r>
              <a:rPr lang="en-GB" sz="2300" dirty="0" smtClean="0">
                <a:solidFill>
                  <a:srgbClr val="595959"/>
                </a:solidFill>
                <a:latin typeface="Avenir Medium"/>
                <a:cs typeface="Avenir Medium"/>
              </a:rPr>
              <a:t>The </a:t>
            </a:r>
            <a:r>
              <a:rPr lang="en-GB" sz="2300" dirty="0">
                <a:solidFill>
                  <a:srgbClr val="595959"/>
                </a:solidFill>
              </a:rPr>
              <a:t>m</a:t>
            </a:r>
            <a:r>
              <a:rPr lang="en-GB" sz="2300" dirty="0" smtClean="0">
                <a:solidFill>
                  <a:srgbClr val="595959"/>
                </a:solidFill>
                <a:latin typeface="Avenir Medium"/>
                <a:cs typeface="Avenir Medium"/>
              </a:rPr>
              <a:t>ycotoxin problem</a:t>
            </a:r>
          </a:p>
          <a:p>
            <a:pPr lvl="0">
              <a:lnSpc>
                <a:spcPct val="150000"/>
              </a:lnSpc>
              <a:spcBef>
                <a:spcPts val="600"/>
              </a:spcBef>
            </a:pPr>
            <a:r>
              <a:rPr lang="en-GB" sz="2300" dirty="0" smtClean="0">
                <a:solidFill>
                  <a:srgbClr val="595959"/>
                </a:solidFill>
                <a:latin typeface="Avenir Medium"/>
                <a:cs typeface="Avenir Medium"/>
              </a:rPr>
              <a:t>The modern approach to mycotoxin control</a:t>
            </a:r>
          </a:p>
          <a:p>
            <a:pPr lvl="0">
              <a:lnSpc>
                <a:spcPct val="150000"/>
              </a:lnSpc>
              <a:spcBef>
                <a:spcPts val="600"/>
              </a:spcBef>
            </a:pPr>
            <a:r>
              <a:rPr lang="en-GB" sz="2300" dirty="0" smtClean="0">
                <a:solidFill>
                  <a:srgbClr val="595959"/>
                </a:solidFill>
              </a:rPr>
              <a:t>Mycotoxin measurement methods</a:t>
            </a:r>
            <a:endParaRPr lang="en-GB" sz="2300" dirty="0" smtClean="0">
              <a:solidFill>
                <a:srgbClr val="595959"/>
              </a:solidFill>
              <a:latin typeface="Avenir Medium"/>
              <a:cs typeface="Avenir Medium"/>
            </a:endParaRPr>
          </a:p>
          <a:p>
            <a:pPr>
              <a:lnSpc>
                <a:spcPct val="150000"/>
              </a:lnSpc>
              <a:spcBef>
                <a:spcPts val="600"/>
              </a:spcBef>
            </a:pPr>
            <a:r>
              <a:rPr lang="en-GB" sz="2300" dirty="0">
                <a:solidFill>
                  <a:srgbClr val="595959"/>
                </a:solidFill>
              </a:rPr>
              <a:t>The ToxiMet System</a:t>
            </a:r>
          </a:p>
          <a:p>
            <a:pPr lvl="0">
              <a:lnSpc>
                <a:spcPct val="150000"/>
              </a:lnSpc>
              <a:spcBef>
                <a:spcPts val="600"/>
              </a:spcBef>
            </a:pPr>
            <a:endParaRPr lang="en-GB" sz="2300" dirty="0">
              <a:solidFill>
                <a:srgbClr val="595959"/>
              </a:solidFill>
            </a:endParaRPr>
          </a:p>
          <a:p>
            <a:pPr lvl="0">
              <a:lnSpc>
                <a:spcPct val="150000"/>
              </a:lnSpc>
              <a:spcBef>
                <a:spcPts val="600"/>
              </a:spcBef>
            </a:pPr>
            <a:endParaRPr lang="en-GB" sz="2300" dirty="0">
              <a:solidFill>
                <a:srgbClr val="595959"/>
              </a:solidFill>
              <a:latin typeface="Avenir Medium"/>
              <a:cs typeface="Avenir Medium"/>
            </a:endParaRPr>
          </a:p>
          <a:p>
            <a:pPr>
              <a:lnSpc>
                <a:spcPct val="150000"/>
              </a:lnSpc>
              <a:spcBef>
                <a:spcPts val="600"/>
              </a:spcBef>
            </a:pPr>
            <a:endParaRPr lang="en-GB" sz="2300" dirty="0">
              <a:solidFill>
                <a:srgbClr val="595959"/>
              </a:solidFill>
            </a:endParaRPr>
          </a:p>
          <a:p>
            <a:pPr lvl="0">
              <a:lnSpc>
                <a:spcPct val="150000"/>
              </a:lnSpc>
              <a:spcBef>
                <a:spcPts val="600"/>
              </a:spcBef>
            </a:pPr>
            <a:endParaRPr lang="en-GB" sz="2300" dirty="0">
              <a:solidFill>
                <a:srgbClr val="595959"/>
              </a:solidFill>
              <a:latin typeface="Avenir Medium"/>
              <a:cs typeface="Avenir Medium"/>
            </a:endParaRPr>
          </a:p>
        </p:txBody>
      </p:sp>
    </p:spTree>
    <p:extLst>
      <p:ext uri="{BB962C8B-B14F-4D97-AF65-F5344CB8AC3E}">
        <p14:creationId xmlns:p14="http://schemas.microsoft.com/office/powerpoint/2010/main" xmlns="" val="71810172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5662613" y="4077072"/>
            <a:ext cx="2413000" cy="1728192"/>
          </a:xfrm>
          <a:prstGeom prst="ellipse">
            <a:avLst/>
          </a:pr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865" name="Slide Number Placeholder 1"/>
          <p:cNvSpPr>
            <a:spLocks noGrp="1"/>
          </p:cNvSpPr>
          <p:nvPr>
            <p:ph type="sldNum" sz="quarter" idx="4294967295"/>
          </p:nvPr>
        </p:nvSpPr>
        <p:spPr bwMode="auto">
          <a:xfrm>
            <a:off x="7396956" y="6330921"/>
            <a:ext cx="2311400"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D5DA1D0-B19C-C04B-A095-81D3F048D00E}" type="slidenum">
              <a:rPr lang="en-GB" sz="1200">
                <a:solidFill>
                  <a:schemeClr val="bg1"/>
                </a:solidFill>
              </a:rPr>
              <a:pPr eaLnBrk="1" hangingPunct="1"/>
              <a:t>13</a:t>
            </a:fld>
            <a:endParaRPr lang="en-GB" sz="1200" dirty="0">
              <a:solidFill>
                <a:schemeClr val="bg1"/>
              </a:solidFill>
            </a:endParaRPr>
          </a:p>
        </p:txBody>
      </p:sp>
      <p:sp>
        <p:nvSpPr>
          <p:cNvPr id="36866" name="Title 2"/>
          <p:cNvSpPr>
            <a:spLocks noGrp="1"/>
          </p:cNvSpPr>
          <p:nvPr>
            <p:ph type="title"/>
          </p:nvPr>
        </p:nvSpPr>
        <p:spPr>
          <a:xfrm>
            <a:off x="495300" y="152029"/>
            <a:ext cx="8915400" cy="1044723"/>
          </a:xfrm>
        </p:spPr>
        <p:txBody>
          <a:bodyPr/>
          <a:lstStyle/>
          <a:p>
            <a:pPr algn="ctr"/>
            <a:r>
              <a:rPr lang="en-US" sz="1600" dirty="0" smtClean="0"/>
              <a:t/>
            </a:r>
            <a:br>
              <a:rPr lang="en-US" sz="1600" dirty="0" smtClean="0"/>
            </a:br>
            <a:r>
              <a:rPr lang="en-US" sz="1600" dirty="0" smtClean="0"/>
              <a:t>The </a:t>
            </a:r>
            <a:r>
              <a:rPr lang="en-US" sz="1600" dirty="0"/>
              <a:t>application of </a:t>
            </a:r>
            <a:r>
              <a:rPr lang="en-US" sz="1600" dirty="0" smtClean="0"/>
              <a:t>Hazard Analysis &amp; Critical Control Points (HACCP) Plans </a:t>
            </a:r>
            <a:br>
              <a:rPr lang="en-US" sz="1600" dirty="0" smtClean="0"/>
            </a:br>
            <a:r>
              <a:rPr lang="en-US" sz="1600" dirty="0" smtClean="0"/>
              <a:t>for  mycotoxin control</a:t>
            </a:r>
            <a:r>
              <a:rPr lang="en-US" sz="1600" dirty="0"/>
              <a:t> </a:t>
            </a:r>
            <a:r>
              <a:rPr lang="en-US" sz="1600" dirty="0" smtClean="0"/>
              <a:t>throughout </a:t>
            </a:r>
            <a:r>
              <a:rPr lang="en-US" sz="1600" dirty="0"/>
              <a:t>the food </a:t>
            </a:r>
            <a:r>
              <a:rPr lang="en-US" sz="1600" dirty="0" smtClean="0"/>
              <a:t>&amp; feed value chains: </a:t>
            </a:r>
            <a:br>
              <a:rPr lang="en-US" sz="1600" dirty="0" smtClean="0"/>
            </a:br>
            <a:r>
              <a:rPr lang="en-US" sz="1800" dirty="0" smtClean="0"/>
              <a:t/>
            </a:r>
            <a:br>
              <a:rPr lang="en-US" sz="1800" dirty="0" smtClean="0"/>
            </a:br>
            <a:r>
              <a:rPr lang="en-US" sz="1400" dirty="0" smtClean="0"/>
              <a:t>The mycotoxin content of batches are controlled at </a:t>
            </a:r>
            <a:r>
              <a:rPr lang="en-US" sz="1400" dirty="0" smtClean="0">
                <a:solidFill>
                  <a:srgbClr val="0070C0"/>
                </a:solidFill>
              </a:rPr>
              <a:t>Critical Control Points (CCPs) </a:t>
            </a:r>
            <a:r>
              <a:rPr lang="en-US" sz="1400" dirty="0" smtClean="0"/>
              <a:t>as they pass along the value chain, requiring </a:t>
            </a:r>
            <a:r>
              <a:rPr lang="en-US" sz="1400" dirty="0" smtClean="0">
                <a:solidFill>
                  <a:srgbClr val="FF0000"/>
                </a:solidFill>
              </a:rPr>
              <a:t>accurate &amp; convenient sampling, sample preparation &amp; analysis methods</a:t>
            </a:r>
            <a:r>
              <a:rPr lang="en-US" sz="1400" dirty="0" smtClean="0"/>
              <a:t/>
            </a:r>
            <a:br>
              <a:rPr lang="en-US" sz="1400" dirty="0" smtClean="0"/>
            </a:br>
            <a:endParaRPr lang="en-US" sz="1400" dirty="0">
              <a:latin typeface="Calibri" charset="0"/>
            </a:endParaRPr>
          </a:p>
        </p:txBody>
      </p:sp>
      <p:pic>
        <p:nvPicPr>
          <p:cNvPr id="36867" name="Picture 80"/>
          <p:cNvPicPr>
            <a:picLocks noChangeAspect="1" noChangeArrowheads="1"/>
          </p:cNvPicPr>
          <p:nvPr/>
        </p:nvPicPr>
        <p:blipFill>
          <a:blip r:embed="rId2" cstate="print">
            <a:extLst>
              <a:ext uri="{28A0092B-C50C-407E-A947-70E740481C1C}">
                <a14:useLocalDpi xmlns:a14="http://schemas.microsoft.com/office/drawing/2010/main" xmlns=""/>
              </a:ext>
            </a:extLst>
          </a:blip>
          <a:srcRect/>
          <a:stretch>
            <a:fillRect/>
          </a:stretch>
        </p:blipFill>
        <p:spPr bwMode="auto">
          <a:xfrm>
            <a:off x="7924800" y="1973015"/>
            <a:ext cx="1166813" cy="1098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69" name="Picture 72"/>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685800" y="1973015"/>
            <a:ext cx="1166813" cy="1104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70" name="Picture 78"/>
          <p:cNvPicPr>
            <a:picLocks noChangeAspect="1" noChangeArrowheads="1"/>
          </p:cNvPicPr>
          <p:nvPr/>
        </p:nvPicPr>
        <p:blipFill>
          <a:blip r:embed="rId4" cstate="print">
            <a:extLst>
              <a:ext uri="{28A0092B-C50C-407E-A947-70E740481C1C}">
                <a14:useLocalDpi xmlns:a14="http://schemas.microsoft.com/office/drawing/2010/main" xmlns=""/>
              </a:ext>
            </a:extLst>
          </a:blip>
          <a:srcRect/>
          <a:stretch>
            <a:fillRect/>
          </a:stretch>
        </p:blipFill>
        <p:spPr bwMode="auto">
          <a:xfrm>
            <a:off x="5511800" y="1977777"/>
            <a:ext cx="1166813" cy="1109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71" name="Picture 76"/>
          <p:cNvPicPr>
            <a:picLocks noChangeAspect="1" noChangeArrowheads="1"/>
          </p:cNvPicPr>
          <p:nvPr/>
        </p:nvPicPr>
        <p:blipFill>
          <a:blip r:embed="rId5" cstate="print">
            <a:extLst>
              <a:ext uri="{28A0092B-C50C-407E-A947-70E740481C1C}">
                <a14:useLocalDpi xmlns:a14="http://schemas.microsoft.com/office/drawing/2010/main" xmlns=""/>
              </a:ext>
            </a:extLst>
          </a:blip>
          <a:srcRect/>
          <a:stretch>
            <a:fillRect/>
          </a:stretch>
        </p:blipFill>
        <p:spPr bwMode="auto">
          <a:xfrm>
            <a:off x="4305300" y="1969840"/>
            <a:ext cx="1166813" cy="1125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72" name="Picture 73"/>
          <p:cNvPicPr>
            <a:picLocks noChangeAspect="1" noChangeArrowheads="1"/>
          </p:cNvPicPr>
          <p:nvPr/>
        </p:nvPicPr>
        <p:blipFill>
          <a:blip r:embed="rId6" cstate="print">
            <a:extLst>
              <a:ext uri="{28A0092B-C50C-407E-A947-70E740481C1C}">
                <a14:useLocalDpi xmlns:a14="http://schemas.microsoft.com/office/drawing/2010/main" xmlns=""/>
              </a:ext>
            </a:extLst>
          </a:blip>
          <a:srcRect/>
          <a:stretch>
            <a:fillRect/>
          </a:stretch>
        </p:blipFill>
        <p:spPr bwMode="auto">
          <a:xfrm>
            <a:off x="1892300" y="1973015"/>
            <a:ext cx="1166813" cy="1111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73" name="Picture 74"/>
          <p:cNvPicPr>
            <a:picLocks noChangeAspect="1" noChangeArrowheads="1"/>
          </p:cNvPicPr>
          <p:nvPr/>
        </p:nvPicPr>
        <p:blipFill>
          <a:blip r:embed="rId7" cstate="print">
            <a:extLst>
              <a:ext uri="{28A0092B-C50C-407E-A947-70E740481C1C}">
                <a14:useLocalDpi xmlns:a14="http://schemas.microsoft.com/office/drawing/2010/main" xmlns=""/>
              </a:ext>
            </a:extLst>
          </a:blip>
          <a:srcRect/>
          <a:stretch>
            <a:fillRect/>
          </a:stretch>
        </p:blipFill>
        <p:spPr bwMode="auto">
          <a:xfrm>
            <a:off x="3098800" y="1973015"/>
            <a:ext cx="1166813" cy="1111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AutoShape 27"/>
          <p:cNvSpPr>
            <a:spLocks noChangeArrowheads="1"/>
          </p:cNvSpPr>
          <p:nvPr/>
        </p:nvSpPr>
        <p:spPr bwMode="auto">
          <a:xfrm>
            <a:off x="685800" y="1439615"/>
            <a:ext cx="1357313" cy="485775"/>
          </a:xfrm>
          <a:prstGeom prst="homePlate">
            <a:avLst>
              <a:gd name="adj" fmla="val 40191"/>
            </a:avLst>
          </a:prstGeom>
          <a:solidFill>
            <a:srgbClr val="215968"/>
          </a:solidFill>
          <a:ln>
            <a:noFill/>
          </a:ln>
          <a:effectLst/>
        </p:spPr>
        <p:txBody>
          <a:bodyPr wrap="none" anchor="ctr"/>
          <a:lstStyle/>
          <a:p>
            <a:pPr>
              <a:spcBef>
                <a:spcPct val="20000"/>
              </a:spcBef>
              <a:buClr>
                <a:srgbClr val="000066"/>
              </a:buClr>
              <a:buSzPct val="125000"/>
              <a:buFont typeface="Wingdings" charset="0"/>
              <a:buNone/>
              <a:defRPr/>
            </a:pPr>
            <a:r>
              <a:rPr lang="en-GB" sz="1600" dirty="0">
                <a:solidFill>
                  <a:prstClr val="white"/>
                </a:solidFill>
                <a:latin typeface="Calibri"/>
                <a:ea typeface="ＭＳ Ｐゴシック" charset="0"/>
                <a:cs typeface="Arial" charset="0"/>
              </a:rPr>
              <a:t>Crop</a:t>
            </a:r>
          </a:p>
        </p:txBody>
      </p:sp>
      <p:sp>
        <p:nvSpPr>
          <p:cNvPr id="14" name="AutoShape 28"/>
          <p:cNvSpPr>
            <a:spLocks noChangeArrowheads="1"/>
          </p:cNvSpPr>
          <p:nvPr/>
        </p:nvSpPr>
        <p:spPr bwMode="auto">
          <a:xfrm>
            <a:off x="1892300" y="1439615"/>
            <a:ext cx="1357313" cy="485775"/>
          </a:xfrm>
          <a:prstGeom prst="chevron">
            <a:avLst>
              <a:gd name="adj" fmla="val 40528"/>
            </a:avLst>
          </a:prstGeom>
          <a:solidFill>
            <a:srgbClr val="215968"/>
          </a:solidFill>
          <a:ln>
            <a:noFill/>
          </a:ln>
          <a:effectLst/>
        </p:spPr>
        <p:txBody>
          <a:bodyPr wrap="none" lIns="126000" anchor="ctr"/>
          <a:lstStyle/>
          <a:p>
            <a:pPr>
              <a:spcBef>
                <a:spcPct val="20000"/>
              </a:spcBef>
              <a:buClr>
                <a:srgbClr val="000066"/>
              </a:buClr>
              <a:buSzPct val="125000"/>
              <a:buFont typeface="Wingdings" charset="0"/>
              <a:buNone/>
              <a:defRPr/>
            </a:pPr>
            <a:r>
              <a:rPr lang="en-GB" sz="1600">
                <a:solidFill>
                  <a:prstClr val="white"/>
                </a:solidFill>
                <a:latin typeface="Calibri"/>
                <a:ea typeface="ＭＳ Ｐゴシック" charset="0"/>
                <a:cs typeface="Arial" charset="0"/>
              </a:rPr>
              <a:t>Harvest</a:t>
            </a:r>
          </a:p>
        </p:txBody>
      </p:sp>
      <p:sp>
        <p:nvSpPr>
          <p:cNvPr id="15" name="AutoShape 29"/>
          <p:cNvSpPr>
            <a:spLocks noChangeArrowheads="1"/>
          </p:cNvSpPr>
          <p:nvPr/>
        </p:nvSpPr>
        <p:spPr bwMode="auto">
          <a:xfrm>
            <a:off x="3098800" y="1439615"/>
            <a:ext cx="1357313" cy="485775"/>
          </a:xfrm>
          <a:prstGeom prst="chevron">
            <a:avLst>
              <a:gd name="adj" fmla="val 40528"/>
            </a:avLst>
          </a:prstGeom>
          <a:solidFill>
            <a:srgbClr val="215968"/>
          </a:solidFill>
          <a:ln>
            <a:noFill/>
          </a:ln>
          <a:effectLst/>
        </p:spPr>
        <p:txBody>
          <a:bodyPr wrap="none" lIns="126000" anchor="ctr"/>
          <a:lstStyle/>
          <a:p>
            <a:pPr>
              <a:spcBef>
                <a:spcPct val="20000"/>
              </a:spcBef>
              <a:buClr>
                <a:srgbClr val="000066"/>
              </a:buClr>
              <a:buSzPct val="125000"/>
              <a:buFont typeface="Wingdings" charset="0"/>
              <a:buNone/>
              <a:defRPr/>
            </a:pPr>
            <a:r>
              <a:rPr lang="en-GB" sz="1600" dirty="0" smtClean="0">
                <a:solidFill>
                  <a:prstClr val="white"/>
                </a:solidFill>
                <a:latin typeface="Calibri"/>
                <a:ea typeface="ＭＳ Ｐゴシック" charset="0"/>
                <a:cs typeface="Arial" charset="0"/>
              </a:rPr>
              <a:t>Drying &amp;</a:t>
            </a:r>
          </a:p>
          <a:p>
            <a:pPr>
              <a:spcBef>
                <a:spcPct val="20000"/>
              </a:spcBef>
              <a:buClr>
                <a:srgbClr val="000066"/>
              </a:buClr>
              <a:buSzPct val="125000"/>
              <a:buFont typeface="Wingdings" charset="0"/>
              <a:buNone/>
              <a:defRPr/>
            </a:pPr>
            <a:r>
              <a:rPr lang="en-GB" sz="1600" dirty="0" smtClean="0">
                <a:solidFill>
                  <a:prstClr val="white"/>
                </a:solidFill>
                <a:latin typeface="Calibri"/>
                <a:ea typeface="ＭＳ Ｐゴシック" charset="0"/>
                <a:cs typeface="Arial" charset="0"/>
              </a:rPr>
              <a:t>Storage</a:t>
            </a:r>
            <a:endParaRPr lang="en-GB" sz="1600" dirty="0">
              <a:solidFill>
                <a:prstClr val="white"/>
              </a:solidFill>
              <a:latin typeface="Calibri"/>
              <a:ea typeface="ＭＳ Ｐゴシック" charset="0"/>
              <a:cs typeface="Arial" charset="0"/>
            </a:endParaRPr>
          </a:p>
        </p:txBody>
      </p:sp>
      <p:sp>
        <p:nvSpPr>
          <p:cNvPr id="16" name="AutoShape 30"/>
          <p:cNvSpPr>
            <a:spLocks noChangeArrowheads="1"/>
          </p:cNvSpPr>
          <p:nvPr/>
        </p:nvSpPr>
        <p:spPr bwMode="auto">
          <a:xfrm>
            <a:off x="4305300" y="1439615"/>
            <a:ext cx="1357313" cy="485775"/>
          </a:xfrm>
          <a:prstGeom prst="chevron">
            <a:avLst>
              <a:gd name="adj" fmla="val 40528"/>
            </a:avLst>
          </a:prstGeom>
          <a:solidFill>
            <a:srgbClr val="215968"/>
          </a:solidFill>
          <a:ln>
            <a:noFill/>
          </a:ln>
          <a:effectLst/>
        </p:spPr>
        <p:txBody>
          <a:bodyPr wrap="none" lIns="126000" anchor="ctr"/>
          <a:lstStyle/>
          <a:p>
            <a:pPr>
              <a:spcBef>
                <a:spcPct val="20000"/>
              </a:spcBef>
              <a:buClr>
                <a:srgbClr val="000066"/>
              </a:buClr>
              <a:buSzPct val="125000"/>
              <a:buFont typeface="Wingdings" charset="0"/>
              <a:buNone/>
              <a:defRPr/>
            </a:pPr>
            <a:r>
              <a:rPr lang="en-GB" sz="1600" dirty="0">
                <a:solidFill>
                  <a:prstClr val="white"/>
                </a:solidFill>
                <a:latin typeface="Calibri"/>
                <a:ea typeface="ＭＳ Ｐゴシック" charset="0"/>
                <a:cs typeface="Arial" charset="0"/>
              </a:rPr>
              <a:t>Transport</a:t>
            </a:r>
          </a:p>
        </p:txBody>
      </p:sp>
      <p:sp>
        <p:nvSpPr>
          <p:cNvPr id="17" name="AutoShape 31"/>
          <p:cNvSpPr>
            <a:spLocks noChangeArrowheads="1"/>
          </p:cNvSpPr>
          <p:nvPr/>
        </p:nvSpPr>
        <p:spPr bwMode="auto">
          <a:xfrm>
            <a:off x="5511800" y="1439615"/>
            <a:ext cx="1357313" cy="485775"/>
          </a:xfrm>
          <a:prstGeom prst="chevron">
            <a:avLst>
              <a:gd name="adj" fmla="val 40528"/>
            </a:avLst>
          </a:prstGeom>
          <a:solidFill>
            <a:srgbClr val="215968"/>
          </a:solidFill>
          <a:ln>
            <a:noFill/>
          </a:ln>
          <a:effectLst/>
        </p:spPr>
        <p:txBody>
          <a:bodyPr wrap="none" lIns="126000" anchor="ctr"/>
          <a:lstStyle/>
          <a:p>
            <a:pPr>
              <a:spcBef>
                <a:spcPct val="20000"/>
              </a:spcBef>
              <a:buClr>
                <a:srgbClr val="000066"/>
              </a:buClr>
              <a:buSzPct val="125000"/>
              <a:buFont typeface="Wingdings" charset="0"/>
              <a:buNone/>
              <a:defRPr/>
            </a:pPr>
            <a:r>
              <a:rPr lang="en-GB" sz="1600" dirty="0" smtClean="0">
                <a:solidFill>
                  <a:prstClr val="white"/>
                </a:solidFill>
                <a:latin typeface="Calibri"/>
                <a:ea typeface="ＭＳ Ｐゴシック" charset="0"/>
                <a:cs typeface="Arial" charset="0"/>
              </a:rPr>
              <a:t>Border </a:t>
            </a:r>
          </a:p>
          <a:p>
            <a:pPr>
              <a:spcBef>
                <a:spcPct val="20000"/>
              </a:spcBef>
              <a:buClr>
                <a:srgbClr val="000066"/>
              </a:buClr>
              <a:buSzPct val="125000"/>
              <a:buFont typeface="Wingdings" charset="0"/>
              <a:buNone/>
              <a:defRPr/>
            </a:pPr>
            <a:r>
              <a:rPr lang="en-GB" sz="1600" dirty="0" smtClean="0">
                <a:solidFill>
                  <a:prstClr val="white"/>
                </a:solidFill>
                <a:latin typeface="Calibri"/>
                <a:ea typeface="ＭＳ Ｐゴシック" charset="0"/>
                <a:cs typeface="Arial" charset="0"/>
              </a:rPr>
              <a:t>Control</a:t>
            </a:r>
            <a:endParaRPr lang="en-GB" sz="1600" dirty="0">
              <a:solidFill>
                <a:prstClr val="white"/>
              </a:solidFill>
              <a:latin typeface="Calibri"/>
              <a:ea typeface="ＭＳ Ｐゴシック" charset="0"/>
              <a:cs typeface="Arial" charset="0"/>
            </a:endParaRPr>
          </a:p>
        </p:txBody>
      </p:sp>
      <p:sp>
        <p:nvSpPr>
          <p:cNvPr id="18" name="AutoShape 32"/>
          <p:cNvSpPr>
            <a:spLocks noChangeArrowheads="1"/>
          </p:cNvSpPr>
          <p:nvPr/>
        </p:nvSpPr>
        <p:spPr bwMode="auto">
          <a:xfrm>
            <a:off x="6718300" y="1439615"/>
            <a:ext cx="1357313" cy="485775"/>
          </a:xfrm>
          <a:prstGeom prst="chevron">
            <a:avLst>
              <a:gd name="adj" fmla="val 40528"/>
            </a:avLst>
          </a:prstGeom>
          <a:solidFill>
            <a:srgbClr val="215968"/>
          </a:solidFill>
          <a:ln>
            <a:noFill/>
          </a:ln>
          <a:effectLst/>
        </p:spPr>
        <p:txBody>
          <a:bodyPr wrap="none" lIns="126000" anchor="ctr"/>
          <a:lstStyle/>
          <a:p>
            <a:pPr>
              <a:spcBef>
                <a:spcPct val="20000"/>
              </a:spcBef>
              <a:buClr>
                <a:srgbClr val="000066"/>
              </a:buClr>
              <a:buSzPct val="125000"/>
              <a:buFont typeface="Wingdings" charset="0"/>
              <a:buNone/>
              <a:defRPr/>
            </a:pPr>
            <a:r>
              <a:rPr lang="en-GB" sz="1600" dirty="0" smtClean="0">
                <a:solidFill>
                  <a:prstClr val="white"/>
                </a:solidFill>
                <a:latin typeface="Calibri"/>
                <a:ea typeface="ＭＳ Ｐゴシック" charset="0"/>
                <a:cs typeface="Arial" charset="0"/>
              </a:rPr>
              <a:t>Processing</a:t>
            </a:r>
            <a:endParaRPr lang="en-GB" sz="1600" dirty="0">
              <a:solidFill>
                <a:prstClr val="white"/>
              </a:solidFill>
              <a:latin typeface="Calibri"/>
              <a:ea typeface="ＭＳ Ｐゴシック" charset="0"/>
              <a:cs typeface="Arial" charset="0"/>
            </a:endParaRPr>
          </a:p>
        </p:txBody>
      </p:sp>
      <p:sp>
        <p:nvSpPr>
          <p:cNvPr id="19" name="AutoShape 33"/>
          <p:cNvSpPr>
            <a:spLocks noChangeArrowheads="1"/>
          </p:cNvSpPr>
          <p:nvPr/>
        </p:nvSpPr>
        <p:spPr bwMode="auto">
          <a:xfrm>
            <a:off x="7924800" y="1439615"/>
            <a:ext cx="1357313" cy="485775"/>
          </a:xfrm>
          <a:prstGeom prst="chevron">
            <a:avLst>
              <a:gd name="adj" fmla="val 40528"/>
            </a:avLst>
          </a:prstGeom>
          <a:solidFill>
            <a:srgbClr val="215968"/>
          </a:solidFill>
          <a:ln>
            <a:noFill/>
          </a:ln>
          <a:effectLst/>
        </p:spPr>
        <p:txBody>
          <a:bodyPr wrap="none" lIns="126000" anchor="ctr"/>
          <a:lstStyle/>
          <a:p>
            <a:pPr>
              <a:spcBef>
                <a:spcPct val="20000"/>
              </a:spcBef>
              <a:buClr>
                <a:srgbClr val="000066"/>
              </a:buClr>
              <a:buSzPct val="125000"/>
              <a:buFont typeface="Wingdings" charset="0"/>
              <a:buNone/>
              <a:defRPr/>
            </a:pPr>
            <a:r>
              <a:rPr lang="en-GB" sz="1600" dirty="0" smtClean="0">
                <a:solidFill>
                  <a:prstClr val="white"/>
                </a:solidFill>
                <a:latin typeface="Calibri"/>
                <a:ea typeface="ＭＳ Ｐゴシック" charset="0"/>
                <a:cs typeface="Arial" charset="0"/>
              </a:rPr>
              <a:t>Retail</a:t>
            </a:r>
            <a:endParaRPr lang="en-GB" sz="1600" dirty="0">
              <a:solidFill>
                <a:prstClr val="white"/>
              </a:solidFill>
              <a:latin typeface="Calibri"/>
              <a:ea typeface="ＭＳ Ｐゴシック" charset="0"/>
              <a:cs typeface="Arial" charset="0"/>
            </a:endParaRPr>
          </a:p>
        </p:txBody>
      </p:sp>
      <p:sp>
        <p:nvSpPr>
          <p:cNvPr id="3" name="Striped Right Arrow 2"/>
          <p:cNvSpPr/>
          <p:nvPr/>
        </p:nvSpPr>
        <p:spPr>
          <a:xfrm>
            <a:off x="685800" y="3212976"/>
            <a:ext cx="8513017" cy="864096"/>
          </a:xfrm>
          <a:prstGeom prst="stripedRightArrow">
            <a:avLst>
              <a:gd name="adj1" fmla="val 54665"/>
              <a:gd name="adj2" fmla="val 75663"/>
            </a:avLst>
          </a:prstGeom>
          <a:solidFill>
            <a:schemeClr val="accent3">
              <a:lumMod val="50000"/>
            </a:schemeClr>
          </a:solidFill>
          <a:ln>
            <a:solidFill>
              <a:srgbClr val="C3D69B"/>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a:solidFill>
                <a:srgbClr val="FFFFFF"/>
              </a:solidFill>
              <a:latin typeface="Calibri"/>
            </a:endParaRPr>
          </a:p>
        </p:txBody>
      </p:sp>
      <p:sp>
        <p:nvSpPr>
          <p:cNvPr id="4" name="TextBox 3"/>
          <p:cNvSpPr txBox="1"/>
          <p:nvPr/>
        </p:nvSpPr>
        <p:spPr>
          <a:xfrm>
            <a:off x="1892300" y="3460358"/>
            <a:ext cx="6615906" cy="338554"/>
          </a:xfrm>
          <a:prstGeom prst="rect">
            <a:avLst/>
          </a:prstGeom>
          <a:noFill/>
        </p:spPr>
        <p:txBody>
          <a:bodyPr wrap="square" rtlCol="0">
            <a:spAutoFit/>
          </a:bodyPr>
          <a:lstStyle/>
          <a:p>
            <a:r>
              <a:rPr lang="en-GB" sz="1600" b="1" dirty="0" smtClean="0">
                <a:solidFill>
                  <a:srgbClr val="FFFFFF"/>
                </a:solidFill>
                <a:ea typeface="ＭＳ Ｐゴシック" charset="0"/>
                <a:cs typeface="ＭＳ Ｐゴシック" charset="0"/>
              </a:rPr>
              <a:t>Sampling, sample preparation and analysis </a:t>
            </a:r>
            <a:r>
              <a:rPr lang="en-GB" sz="1600" b="1" i="1" u="sng" dirty="0" smtClean="0">
                <a:solidFill>
                  <a:srgbClr val="FFFFFF"/>
                </a:solidFill>
                <a:ea typeface="ＭＳ Ｐゴシック" charset="0"/>
                <a:cs typeface="ＭＳ Ｐゴシック" charset="0"/>
              </a:rPr>
              <a:t>accurately</a:t>
            </a:r>
            <a:r>
              <a:rPr lang="en-GB" sz="1600" b="1" dirty="0" smtClean="0">
                <a:solidFill>
                  <a:srgbClr val="FFFFFF"/>
                </a:solidFill>
                <a:ea typeface="ＭＳ Ｐゴシック" charset="0"/>
                <a:cs typeface="ＭＳ Ｐゴシック" charset="0"/>
              </a:rPr>
              <a:t> performed  at CCPs</a:t>
            </a:r>
            <a:endParaRPr lang="en-GB" sz="1600" b="1" dirty="0">
              <a:solidFill>
                <a:srgbClr val="FFFFFF"/>
              </a:solidFill>
              <a:ea typeface="ＭＳ Ｐゴシック" charset="0"/>
              <a:cs typeface="ＭＳ Ｐゴシック" charset="0"/>
            </a:endParaRPr>
          </a:p>
        </p:txBody>
      </p:sp>
      <p:pic>
        <p:nvPicPr>
          <p:cNvPr id="2052" name="Picture 4" descr="http://www.romerlabs.com/fileadmin/user_upload/Content_Images/Products/RASmill2_458730-R1-E027.JPG"/>
          <p:cNvPicPr>
            <a:picLocks noChangeAspect="1" noChangeArrowheads="1"/>
          </p:cNvPicPr>
          <p:nvPr/>
        </p:nvPicPr>
        <p:blipFill rotWithShape="1">
          <a:blip r:embed="rId8" cstate="email">
            <a:extLst>
              <a:ext uri="{28A0092B-C50C-407E-A947-70E740481C1C}">
                <a14:useLocalDpi xmlns:a14="http://schemas.microsoft.com/office/drawing/2010/main" xmlns=""/>
              </a:ext>
            </a:extLst>
          </a:blip>
          <a:srcRect/>
          <a:stretch/>
        </p:blipFill>
        <p:spPr bwMode="auto">
          <a:xfrm>
            <a:off x="4025446" y="4077072"/>
            <a:ext cx="1500642" cy="2016224"/>
          </a:xfrm>
          <a:prstGeom prst="roundRect">
            <a:avLst/>
          </a:prstGeom>
          <a:noFill/>
          <a:extLst>
            <a:ext uri="{909E8E84-426E-40DD-AFC4-6F175D3DCCD1}">
              <a14:hiddenFill xmlns:a14="http://schemas.microsoft.com/office/drawing/2010/main" xmlns="">
                <a:solidFill>
                  <a:srgbClr val="FFFFFF"/>
                </a:solidFill>
              </a14:hiddenFill>
            </a:ext>
          </a:extLst>
        </p:spPr>
      </p:pic>
      <p:pic>
        <p:nvPicPr>
          <p:cNvPr id="23" name="Picture 2" descr="http://ftslabs.com/wp-content/themes/fts/images/48.jpg"/>
          <p:cNvPicPr>
            <a:picLocks noChangeAspect="1" noChangeArrowheads="1"/>
          </p:cNvPicPr>
          <p:nvPr/>
        </p:nvPicPr>
        <p:blipFill rotWithShape="1">
          <a:blip r:embed="rId9" cstate="email">
            <a:extLst>
              <a:ext uri="{28A0092B-C50C-407E-A947-70E740481C1C}">
                <a14:useLocalDpi xmlns:a14="http://schemas.microsoft.com/office/drawing/2010/main" xmlns=""/>
              </a:ext>
            </a:extLst>
          </a:blip>
          <a:srcRect/>
          <a:stretch/>
        </p:blipFill>
        <p:spPr bwMode="auto">
          <a:xfrm>
            <a:off x="860874" y="4077072"/>
            <a:ext cx="3008638" cy="2014334"/>
          </a:xfrm>
          <a:prstGeom prst="roundRect">
            <a:avLst/>
          </a:prstGeom>
          <a:noFill/>
          <a:extLst>
            <a:ext uri="{909E8E84-426E-40DD-AFC4-6F175D3DCCD1}">
              <a14:hiddenFill xmlns:a14="http://schemas.microsoft.com/office/drawing/2010/main" xmlns="">
                <a:solidFill>
                  <a:srgbClr val="FFFFFF"/>
                </a:solidFill>
              </a14:hiddenFill>
            </a:ext>
          </a:extLst>
        </p:spPr>
      </p:pic>
      <p:pic>
        <p:nvPicPr>
          <p:cNvPr id="2" name="Picture 1"/>
          <p:cNvPicPr>
            <a:picLocks noChangeAspect="1"/>
          </p:cNvPicPr>
          <p:nvPr/>
        </p:nvPicPr>
        <p:blipFill>
          <a:blip r:embed="rId10" cstate="email">
            <a:extLst>
              <a:ext uri="{28A0092B-C50C-407E-A947-70E740481C1C}">
                <a14:useLocalDpi xmlns:a14="http://schemas.microsoft.com/office/drawing/2010/main" xmlns=""/>
              </a:ext>
            </a:extLst>
          </a:blip>
          <a:stretch>
            <a:fillRect/>
          </a:stretch>
        </p:blipFill>
        <p:spPr>
          <a:xfrm>
            <a:off x="5993943" y="4302168"/>
            <a:ext cx="1908000" cy="1278000"/>
          </a:xfrm>
          <a:prstGeom prst="roundRect">
            <a:avLst/>
          </a:prstGeom>
        </p:spPr>
      </p:pic>
      <p:pic>
        <p:nvPicPr>
          <p:cNvPr id="1026" name="Picture 2" descr="http://media.northjersey.com/images/port1.jpg"/>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5526088" y="1977777"/>
            <a:ext cx="1152525" cy="1065015"/>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img.tradeindia.com/fp/5/521/257.jpg"/>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6698935" y="1977778"/>
            <a:ext cx="1203008" cy="1109662"/>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8084790" y="4571836"/>
            <a:ext cx="1325909" cy="1169551"/>
          </a:xfrm>
          <a:prstGeom prst="rect">
            <a:avLst/>
          </a:prstGeom>
          <a:noFill/>
        </p:spPr>
        <p:txBody>
          <a:bodyPr wrap="square" rtlCol="0">
            <a:spAutoFit/>
          </a:bodyPr>
          <a:lstStyle/>
          <a:p>
            <a:pPr algn="ctr"/>
            <a:r>
              <a:rPr lang="en-GB" sz="1400" b="1" dirty="0" smtClean="0">
                <a:solidFill>
                  <a:srgbClr val="FF0000"/>
                </a:solidFill>
              </a:rPr>
              <a:t>ANALYSIS SHOULD BE PERFORMED </a:t>
            </a:r>
            <a:r>
              <a:rPr lang="en-GB" sz="1400" b="1" i="1" dirty="0" smtClean="0">
                <a:solidFill>
                  <a:srgbClr val="FF0000"/>
                </a:solidFill>
              </a:rPr>
              <a:t>ACCURATELY &amp; CONSISTENTLY!</a:t>
            </a:r>
            <a:endParaRPr lang="en-GB" sz="1400" b="1" i="1" dirty="0">
              <a:solidFill>
                <a:srgbClr val="FF0000"/>
              </a:solidFill>
            </a:endParaRPr>
          </a:p>
        </p:txBody>
      </p:sp>
    </p:spTree>
    <p:extLst>
      <p:ext uri="{BB962C8B-B14F-4D97-AF65-F5344CB8AC3E}">
        <p14:creationId xmlns:p14="http://schemas.microsoft.com/office/powerpoint/2010/main" xmlns="" val="3515487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1800" b="1" dirty="0" smtClean="0">
                <a:solidFill>
                  <a:srgbClr val="86AE2F"/>
                </a:solidFill>
                <a:latin typeface="Avenir Medium"/>
              </a:rPr>
              <a:t>HACCP </a:t>
            </a:r>
            <a:r>
              <a:rPr lang="en-US" sz="1800" b="1" dirty="0">
                <a:solidFill>
                  <a:srgbClr val="86AE2F"/>
                </a:solidFill>
                <a:latin typeface="Avenir Medium"/>
              </a:rPr>
              <a:t>mycotoxin control methods </a:t>
            </a:r>
            <a:r>
              <a:rPr lang="en-US" sz="1800" b="1" dirty="0" smtClean="0">
                <a:solidFill>
                  <a:srgbClr val="86AE2F"/>
                </a:solidFill>
                <a:latin typeface="Avenir Medium"/>
              </a:rPr>
              <a:t>are frequently employed </a:t>
            </a:r>
            <a:br>
              <a:rPr lang="en-US" sz="1800" b="1" dirty="0" smtClean="0">
                <a:solidFill>
                  <a:srgbClr val="86AE2F"/>
                </a:solidFill>
                <a:latin typeface="Avenir Medium"/>
              </a:rPr>
            </a:br>
            <a:r>
              <a:rPr lang="en-US" sz="1800" b="1" dirty="0" smtClean="0">
                <a:solidFill>
                  <a:srgbClr val="86AE2F"/>
                </a:solidFill>
                <a:latin typeface="Avenir Medium"/>
              </a:rPr>
              <a:t>in food &amp; feed processing plants:</a:t>
            </a:r>
            <a:br>
              <a:rPr lang="en-US" sz="1800" b="1" dirty="0" smtClean="0">
                <a:solidFill>
                  <a:srgbClr val="86AE2F"/>
                </a:solidFill>
                <a:latin typeface="Avenir Medium"/>
              </a:rPr>
            </a:br>
            <a:r>
              <a:rPr lang="en-US" sz="1800" b="1" dirty="0" smtClean="0">
                <a:solidFill>
                  <a:srgbClr val="0070C0"/>
                </a:solidFill>
                <a:latin typeface="Avenir Medium"/>
              </a:rPr>
              <a:t>Potential control points (CCPs and Good Manufacturing</a:t>
            </a:r>
            <a:r>
              <a:rPr lang="en-US" sz="1800" b="1" dirty="0" smtClean="0">
                <a:solidFill>
                  <a:srgbClr val="86AE2F"/>
                </a:solidFill>
                <a:latin typeface="Avenir Medium"/>
              </a:rPr>
              <a:t> </a:t>
            </a:r>
            <a:r>
              <a:rPr lang="en-US" sz="1800" b="1" dirty="0" smtClean="0">
                <a:solidFill>
                  <a:srgbClr val="0070C0"/>
                </a:solidFill>
                <a:latin typeface="Avenir Medium"/>
              </a:rPr>
              <a:t>Practice)</a:t>
            </a:r>
            <a:endParaRPr lang="en-GB" sz="1800" b="1" dirty="0">
              <a:solidFill>
                <a:srgbClr val="0070C0"/>
              </a:solidFill>
              <a:latin typeface="Avenir Medium"/>
            </a:endParaRPr>
          </a:p>
        </p:txBody>
      </p:sp>
      <p:sp>
        <p:nvSpPr>
          <p:cNvPr id="5" name="Text Placeholder 4"/>
          <p:cNvSpPr>
            <a:spLocks noGrp="1"/>
          </p:cNvSpPr>
          <p:nvPr>
            <p:ph type="body" idx="1"/>
          </p:nvPr>
        </p:nvSpPr>
        <p:spPr>
          <a:xfrm>
            <a:off x="272480" y="3009073"/>
            <a:ext cx="4376866" cy="639759"/>
          </a:xfrm>
        </p:spPr>
        <p:txBody>
          <a:bodyPr/>
          <a:lstStyle/>
          <a:p>
            <a:pPr algn="ctr"/>
            <a:r>
              <a:rPr lang="en-GB" sz="1600" dirty="0" smtClean="0">
                <a:latin typeface="Arial" panose="020B0604020202020204" pitchFamily="34" charset="0"/>
                <a:cs typeface="Arial" panose="020B0604020202020204" pitchFamily="34" charset="0"/>
              </a:rPr>
              <a:t>Edible Nut Processing</a:t>
            </a:r>
            <a:endParaRPr lang="en-GB" sz="1600" dirty="0">
              <a:latin typeface="Arial" panose="020B0604020202020204" pitchFamily="34" charset="0"/>
              <a:cs typeface="Arial" panose="020B0604020202020204" pitchFamily="34" charset="0"/>
            </a:endParaRPr>
          </a:p>
        </p:txBody>
      </p:sp>
      <p:sp>
        <p:nvSpPr>
          <p:cNvPr id="6" name="Content Placeholder 5"/>
          <p:cNvSpPr>
            <a:spLocks noGrp="1"/>
          </p:cNvSpPr>
          <p:nvPr>
            <p:ph idx="2"/>
          </p:nvPr>
        </p:nvSpPr>
        <p:spPr>
          <a:xfrm>
            <a:off x="632520" y="3784008"/>
            <a:ext cx="4376866" cy="2910312"/>
          </a:xfrm>
        </p:spPr>
        <p:txBody>
          <a:bodyPr/>
          <a:lstStyle/>
          <a:p>
            <a:r>
              <a:rPr lang="en-GB" sz="1400" dirty="0" smtClean="0">
                <a:latin typeface="Arial" panose="020B0604020202020204" pitchFamily="34" charset="0"/>
                <a:cs typeface="Arial" panose="020B0604020202020204" pitchFamily="34" charset="0"/>
              </a:rPr>
              <a:t>At purchasing point of raw material(s)</a:t>
            </a:r>
          </a:p>
          <a:p>
            <a:r>
              <a:rPr lang="en-GB" sz="1400" dirty="0" smtClean="0">
                <a:latin typeface="Arial" panose="020B0604020202020204" pitchFamily="34" charset="0"/>
                <a:cs typeface="Arial" panose="020B0604020202020204" pitchFamily="34" charset="0"/>
              </a:rPr>
              <a:t>At factory gate</a:t>
            </a:r>
          </a:p>
          <a:p>
            <a:r>
              <a:rPr lang="en-GB" sz="1400" dirty="0" smtClean="0">
                <a:latin typeface="Arial" panose="020B0604020202020204" pitchFamily="34" charset="0"/>
                <a:cs typeface="Arial" panose="020B0604020202020204" pitchFamily="34" charset="0"/>
              </a:rPr>
              <a:t>After cleaning</a:t>
            </a:r>
          </a:p>
          <a:p>
            <a:r>
              <a:rPr lang="en-GB" sz="1400" dirty="0" smtClean="0">
                <a:latin typeface="Arial" panose="020B0604020202020204" pitchFamily="34" charset="0"/>
                <a:cs typeface="Arial" panose="020B0604020202020204" pitchFamily="34" charset="0"/>
              </a:rPr>
              <a:t>After shelling</a:t>
            </a:r>
          </a:p>
          <a:p>
            <a:r>
              <a:rPr lang="en-GB" sz="1400" dirty="0" smtClean="0">
                <a:latin typeface="Arial" panose="020B0604020202020204" pitchFamily="34" charset="0"/>
                <a:cs typeface="Arial" panose="020B0604020202020204" pitchFamily="34" charset="0"/>
              </a:rPr>
              <a:t>During &amp; after optical sorting and hand picking</a:t>
            </a:r>
          </a:p>
          <a:p>
            <a:r>
              <a:rPr lang="en-GB" sz="1400" dirty="0" smtClean="0">
                <a:latin typeface="Arial" panose="020B0604020202020204" pitchFamily="34" charset="0"/>
                <a:cs typeface="Arial" panose="020B0604020202020204" pitchFamily="34" charset="0"/>
              </a:rPr>
              <a:t>After roasting (if appropriate)</a:t>
            </a:r>
          </a:p>
          <a:p>
            <a:r>
              <a:rPr lang="en-GB" sz="1400" dirty="0" smtClean="0">
                <a:latin typeface="Arial" panose="020B0604020202020204" pitchFamily="34" charset="0"/>
                <a:cs typeface="Arial" panose="020B0604020202020204" pitchFamily="34" charset="0"/>
              </a:rPr>
              <a:t>At the factory gate</a:t>
            </a:r>
            <a:endParaRPr lang="en-GB" sz="1400" dirty="0">
              <a:latin typeface="Arial" panose="020B0604020202020204" pitchFamily="34" charset="0"/>
              <a:cs typeface="Arial" panose="020B0604020202020204" pitchFamily="34" charset="0"/>
            </a:endParaRPr>
          </a:p>
        </p:txBody>
      </p:sp>
      <p:sp>
        <p:nvSpPr>
          <p:cNvPr id="7" name="Text Placeholder 6"/>
          <p:cNvSpPr>
            <a:spLocks noGrp="1"/>
          </p:cNvSpPr>
          <p:nvPr>
            <p:ph type="body" idx="3"/>
          </p:nvPr>
        </p:nvSpPr>
        <p:spPr>
          <a:xfrm>
            <a:off x="4953446" y="2961684"/>
            <a:ext cx="4378591" cy="639759"/>
          </a:xfrm>
        </p:spPr>
        <p:txBody>
          <a:bodyPr/>
          <a:lstStyle/>
          <a:p>
            <a:pPr algn="ctr"/>
            <a:r>
              <a:rPr lang="en-GB" sz="1600" dirty="0" smtClean="0">
                <a:latin typeface="Arial" panose="020B0604020202020204" pitchFamily="34" charset="0"/>
                <a:cs typeface="Arial" panose="020B0604020202020204" pitchFamily="34" charset="0"/>
              </a:rPr>
              <a:t>Feed Manufacturing</a:t>
            </a:r>
            <a:endParaRPr lang="en-GB" sz="1600" dirty="0">
              <a:latin typeface="Arial" panose="020B0604020202020204" pitchFamily="34" charset="0"/>
              <a:cs typeface="Arial" panose="020B0604020202020204" pitchFamily="34" charset="0"/>
            </a:endParaRPr>
          </a:p>
        </p:txBody>
      </p:sp>
      <p:sp>
        <p:nvSpPr>
          <p:cNvPr id="8" name="Content Placeholder 7"/>
          <p:cNvSpPr>
            <a:spLocks noGrp="1"/>
          </p:cNvSpPr>
          <p:nvPr>
            <p:ph idx="4"/>
          </p:nvPr>
        </p:nvSpPr>
        <p:spPr>
          <a:xfrm>
            <a:off x="5366854" y="3784008"/>
            <a:ext cx="4378591" cy="2838304"/>
          </a:xfrm>
        </p:spPr>
        <p:txBody>
          <a:bodyPr/>
          <a:lstStyle/>
          <a:p>
            <a:r>
              <a:rPr lang="en-GB" sz="1400" dirty="0" smtClean="0">
                <a:latin typeface="Arial" panose="020B0604020202020204" pitchFamily="34" charset="0"/>
                <a:cs typeface="Arial" panose="020B0604020202020204" pitchFamily="34" charset="0"/>
              </a:rPr>
              <a:t>At purchasing point of raw material(s)</a:t>
            </a:r>
          </a:p>
          <a:p>
            <a:r>
              <a:rPr lang="en-GB" sz="1400" dirty="0" smtClean="0">
                <a:latin typeface="Arial" panose="020B0604020202020204" pitchFamily="34" charset="0"/>
                <a:cs typeface="Arial" panose="020B0604020202020204" pitchFamily="34" charset="0"/>
              </a:rPr>
              <a:t>At factory gate</a:t>
            </a:r>
          </a:p>
          <a:p>
            <a:r>
              <a:rPr lang="en-GB" sz="1400" dirty="0" smtClean="0">
                <a:latin typeface="Arial" panose="020B0604020202020204" pitchFamily="34" charset="0"/>
                <a:cs typeface="Arial" panose="020B0604020202020204" pitchFamily="34" charset="0"/>
              </a:rPr>
              <a:t>After grinding </a:t>
            </a:r>
          </a:p>
          <a:p>
            <a:r>
              <a:rPr lang="en-GB" sz="1400" dirty="0" smtClean="0">
                <a:latin typeface="Arial" panose="020B0604020202020204" pitchFamily="34" charset="0"/>
                <a:cs typeface="Arial" panose="020B0604020202020204" pitchFamily="34" charset="0"/>
              </a:rPr>
              <a:t>After mixing</a:t>
            </a:r>
          </a:p>
          <a:p>
            <a:r>
              <a:rPr lang="en-GB" sz="1400" dirty="0" smtClean="0">
                <a:latin typeface="Arial" panose="020B0604020202020204" pitchFamily="34" charset="0"/>
                <a:cs typeface="Arial" panose="020B0604020202020204" pitchFamily="34" charset="0"/>
              </a:rPr>
              <a:t>After pelleting </a:t>
            </a:r>
          </a:p>
          <a:p>
            <a:r>
              <a:rPr lang="en-GB" sz="1400" dirty="0" smtClean="0">
                <a:latin typeface="Arial" panose="020B0604020202020204" pitchFamily="34" charset="0"/>
                <a:cs typeface="Arial" panose="020B0604020202020204" pitchFamily="34" charset="0"/>
              </a:rPr>
              <a:t>After grading</a:t>
            </a:r>
          </a:p>
          <a:p>
            <a:r>
              <a:rPr lang="en-GB" sz="1400" dirty="0" smtClean="0">
                <a:latin typeface="Arial" panose="020B0604020202020204" pitchFamily="34" charset="0"/>
                <a:cs typeface="Arial" panose="020B0604020202020204" pitchFamily="34" charset="0"/>
              </a:rPr>
              <a:t>After bagging</a:t>
            </a:r>
          </a:p>
          <a:p>
            <a:r>
              <a:rPr lang="en-GB" sz="1400" dirty="0" smtClean="0">
                <a:latin typeface="Arial" panose="020B0604020202020204" pitchFamily="34" charset="0"/>
                <a:cs typeface="Arial" panose="020B0604020202020204" pitchFamily="34" charset="0"/>
              </a:rPr>
              <a:t>At factory gate</a:t>
            </a:r>
            <a:endParaRPr lang="en-GB"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14</a:t>
            </a:fld>
            <a:endParaRPr lang="en-GB"/>
          </a:p>
        </p:txBody>
      </p:sp>
      <p:pic>
        <p:nvPicPr>
          <p:cNvPr id="1026" name="Picture 2" descr="http://suwanchandairyindustry.com/wp-content/uploads/2015/02/Inset-Photo-cleaning-processing.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96616" y="1556792"/>
            <a:ext cx="2091690" cy="1609439"/>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feed-pellet-machine.com/uploads//5THFeedpelletproductionline.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77136" y="1556792"/>
            <a:ext cx="2133600" cy="1600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030689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000" b="1" dirty="0" smtClean="0">
                <a:solidFill>
                  <a:srgbClr val="98C535"/>
                </a:solidFill>
              </a:rPr>
              <a:t>Analysis methods employed at Critical Control Points </a:t>
            </a:r>
            <a:br>
              <a:rPr lang="en-GB" sz="2000" b="1" dirty="0" smtClean="0">
                <a:solidFill>
                  <a:srgbClr val="98C535"/>
                </a:solidFill>
              </a:rPr>
            </a:br>
            <a:r>
              <a:rPr lang="en-GB" sz="2000" b="1" dirty="0" smtClean="0">
                <a:solidFill>
                  <a:srgbClr val="98C535"/>
                </a:solidFill>
              </a:rPr>
              <a:t>should have the following criteria:</a:t>
            </a:r>
            <a:endParaRPr lang="en-GB" sz="2000" b="1" dirty="0">
              <a:solidFill>
                <a:srgbClr val="98C535"/>
              </a:solidFill>
            </a:endParaRPr>
          </a:p>
        </p:txBody>
      </p:sp>
      <p:sp>
        <p:nvSpPr>
          <p:cNvPr id="6" name="Content Placeholder 5"/>
          <p:cNvSpPr>
            <a:spLocks noGrp="1"/>
          </p:cNvSpPr>
          <p:nvPr>
            <p:ph idx="1"/>
          </p:nvPr>
        </p:nvSpPr>
        <p:spPr>
          <a:xfrm>
            <a:off x="495300" y="1628800"/>
            <a:ext cx="8915400" cy="4248472"/>
          </a:xfrm>
        </p:spPr>
        <p:txBody>
          <a:bodyPr/>
          <a:lstStyle/>
          <a:p>
            <a:pPr marL="285750" lvl="0" indent="-285750">
              <a:spcBef>
                <a:spcPts val="0"/>
              </a:spcBef>
              <a:buFont typeface="Arial" pitchFamily="34"/>
              <a:buChar char="•"/>
              <a:defRPr sz="1800" b="0" i="0" u="none" strike="noStrike" kern="0" cap="none" spc="0" baseline="0">
                <a:solidFill>
                  <a:srgbClr val="000000"/>
                </a:solidFill>
                <a:uFillTx/>
              </a:defRPr>
            </a:pPr>
            <a:r>
              <a:rPr lang="en-GB" sz="1600" b="1" dirty="0">
                <a:solidFill>
                  <a:schemeClr val="tx1"/>
                </a:solidFill>
                <a:latin typeface="Arial" pitchFamily="34"/>
              </a:rPr>
              <a:t>High performance</a:t>
            </a:r>
            <a:r>
              <a:rPr lang="en-GB" sz="1600" b="1" dirty="0">
                <a:solidFill>
                  <a:srgbClr val="7F7F7F"/>
                </a:solidFill>
                <a:latin typeface="Arial" pitchFamily="34"/>
              </a:rPr>
              <a:t>: </a:t>
            </a:r>
            <a:r>
              <a:rPr lang="en-GB" sz="1600" dirty="0">
                <a:solidFill>
                  <a:schemeClr val="tx1"/>
                </a:solidFill>
                <a:latin typeface="Arial" pitchFamily="34"/>
              </a:rPr>
              <a:t>Highly </a:t>
            </a:r>
            <a:r>
              <a:rPr lang="en-GB" sz="1600" dirty="0" smtClean="0">
                <a:solidFill>
                  <a:schemeClr val="tx1"/>
                </a:solidFill>
                <a:latin typeface="Arial" pitchFamily="34"/>
              </a:rPr>
              <a:t>accurate, simultaneous analysis of multiple mycotoxins (matching performance of HPLC)</a:t>
            </a:r>
            <a:endParaRPr lang="en-GB" sz="1600" dirty="0">
              <a:solidFill>
                <a:schemeClr val="tx1"/>
              </a:solidFill>
              <a:latin typeface="Arial" pitchFamily="34"/>
            </a:endParaRPr>
          </a:p>
          <a:p>
            <a:pPr marL="285750" lvl="0" indent="-285750">
              <a:spcBef>
                <a:spcPts val="0"/>
              </a:spcBef>
              <a:buFont typeface="Arial" pitchFamily="34"/>
              <a:buChar char="•"/>
              <a:defRPr sz="1800" b="0" i="0" u="none" strike="noStrike" kern="0" cap="none" spc="0" baseline="0">
                <a:solidFill>
                  <a:srgbClr val="000000"/>
                </a:solidFill>
                <a:uFillTx/>
              </a:defRPr>
            </a:pPr>
            <a:endParaRPr lang="en-GB" sz="1600" dirty="0">
              <a:solidFill>
                <a:srgbClr val="7F7F7F"/>
              </a:solidFill>
              <a:latin typeface="Arial" pitchFamily="34"/>
            </a:endParaRPr>
          </a:p>
          <a:p>
            <a:pPr marL="285750" lvl="0" indent="-285750">
              <a:spcBef>
                <a:spcPts val="0"/>
              </a:spcBef>
              <a:buFont typeface="Arial" pitchFamily="34"/>
              <a:buChar char="•"/>
              <a:defRPr sz="1800" b="0" i="0" u="none" strike="noStrike" kern="0" cap="none" spc="0" baseline="0">
                <a:solidFill>
                  <a:srgbClr val="000000"/>
                </a:solidFill>
                <a:uFillTx/>
              </a:defRPr>
            </a:pPr>
            <a:r>
              <a:rPr lang="en-GB" sz="1600" b="1" dirty="0" smtClean="0">
                <a:solidFill>
                  <a:schemeClr val="tx1"/>
                </a:solidFill>
                <a:latin typeface="Arial" pitchFamily="34"/>
              </a:rPr>
              <a:t>Highly consistency: </a:t>
            </a:r>
            <a:r>
              <a:rPr lang="en-GB" sz="1600" dirty="0">
                <a:solidFill>
                  <a:schemeClr val="tx1"/>
                </a:solidFill>
                <a:latin typeface="Arial" pitchFamily="34"/>
              </a:rPr>
              <a:t>Same </a:t>
            </a:r>
            <a:r>
              <a:rPr lang="en-GB" sz="1600" dirty="0" smtClean="0">
                <a:solidFill>
                  <a:schemeClr val="tx1"/>
                </a:solidFill>
                <a:latin typeface="Arial" pitchFamily="34"/>
              </a:rPr>
              <a:t>performance throughout the value chain</a:t>
            </a:r>
          </a:p>
          <a:p>
            <a:pPr marL="285750" lvl="0" indent="-285750">
              <a:spcBef>
                <a:spcPts val="0"/>
              </a:spcBef>
              <a:buFont typeface="Arial" pitchFamily="34"/>
              <a:buChar char="•"/>
              <a:defRPr sz="1800" b="0" i="0" u="none" strike="noStrike" kern="0" cap="none" spc="0" baseline="0">
                <a:solidFill>
                  <a:srgbClr val="000000"/>
                </a:solidFill>
                <a:uFillTx/>
              </a:defRPr>
            </a:pPr>
            <a:endParaRPr lang="en-GB" sz="1600" dirty="0">
              <a:solidFill>
                <a:schemeClr val="tx1"/>
              </a:solidFill>
              <a:latin typeface="Arial" pitchFamily="34"/>
            </a:endParaRPr>
          </a:p>
          <a:p>
            <a:pPr marL="285750" lvl="0" indent="-285750">
              <a:spcBef>
                <a:spcPts val="0"/>
              </a:spcBef>
              <a:buFont typeface="Arial" pitchFamily="34"/>
              <a:buChar char="•"/>
              <a:defRPr sz="1800" b="0" i="0" u="none" strike="noStrike" kern="0" cap="none" spc="0" baseline="0">
                <a:solidFill>
                  <a:srgbClr val="000000"/>
                </a:solidFill>
                <a:uFillTx/>
              </a:defRPr>
            </a:pPr>
            <a:r>
              <a:rPr lang="en-GB" sz="1600" b="1" dirty="0" smtClean="0">
                <a:solidFill>
                  <a:schemeClr val="tx1"/>
                </a:solidFill>
                <a:latin typeface="Arial" pitchFamily="34"/>
              </a:rPr>
              <a:t>Simple &amp; robust: </a:t>
            </a:r>
            <a:r>
              <a:rPr lang="en-GB" sz="1600" dirty="0" smtClean="0">
                <a:solidFill>
                  <a:schemeClr val="tx1"/>
                </a:solidFill>
                <a:latin typeface="Arial" pitchFamily="34"/>
              </a:rPr>
              <a:t>Operated by non-scientists in factory and warehouse environments, at high ambient temperatures</a:t>
            </a:r>
            <a:endParaRPr lang="en-GB" sz="1600" b="1" dirty="0">
              <a:solidFill>
                <a:schemeClr val="tx1"/>
              </a:solidFill>
              <a:latin typeface="Arial" pitchFamily="34"/>
            </a:endParaRPr>
          </a:p>
          <a:p>
            <a:pPr marL="285750" lvl="0" indent="-285750">
              <a:spcBef>
                <a:spcPts val="0"/>
              </a:spcBef>
              <a:buFont typeface="Arial" pitchFamily="34"/>
              <a:buChar char="•"/>
              <a:defRPr sz="1800" b="0" i="0" u="none" strike="noStrike" kern="0" cap="none" spc="0" baseline="0">
                <a:solidFill>
                  <a:srgbClr val="000000"/>
                </a:solidFill>
                <a:uFillTx/>
              </a:defRPr>
            </a:pPr>
            <a:endParaRPr lang="en-GB" sz="1600" dirty="0">
              <a:solidFill>
                <a:schemeClr val="tx1"/>
              </a:solidFill>
              <a:latin typeface="Arial" pitchFamily="34"/>
            </a:endParaRPr>
          </a:p>
          <a:p>
            <a:pPr marL="285750" lvl="0" indent="-285750">
              <a:spcBef>
                <a:spcPts val="0"/>
              </a:spcBef>
              <a:buFont typeface="Arial" pitchFamily="34"/>
              <a:buChar char="•"/>
              <a:defRPr sz="1800" b="0" i="0" u="none" strike="noStrike" kern="0" cap="none" spc="0" baseline="0">
                <a:solidFill>
                  <a:srgbClr val="000000"/>
                </a:solidFill>
                <a:uFillTx/>
              </a:defRPr>
            </a:pPr>
            <a:r>
              <a:rPr lang="en-GB" sz="1600" b="1" dirty="0">
                <a:solidFill>
                  <a:schemeClr val="tx1"/>
                </a:solidFill>
                <a:latin typeface="Arial" pitchFamily="34"/>
              </a:rPr>
              <a:t>Faster turnaround</a:t>
            </a:r>
            <a:r>
              <a:rPr lang="en-GB" sz="1600" dirty="0">
                <a:solidFill>
                  <a:schemeClr val="tx1"/>
                </a:solidFill>
                <a:latin typeface="Arial" pitchFamily="34"/>
              </a:rPr>
              <a:t>: Whole </a:t>
            </a:r>
            <a:r>
              <a:rPr lang="en-GB" sz="1600" dirty="0" smtClean="0">
                <a:solidFill>
                  <a:schemeClr val="tx1"/>
                </a:solidFill>
                <a:latin typeface="Arial" pitchFamily="34"/>
              </a:rPr>
              <a:t>analysis completed </a:t>
            </a:r>
            <a:r>
              <a:rPr lang="en-GB" sz="1600" dirty="0">
                <a:solidFill>
                  <a:schemeClr val="tx1"/>
                </a:solidFill>
                <a:latin typeface="Arial" pitchFamily="34"/>
              </a:rPr>
              <a:t>in </a:t>
            </a:r>
            <a:r>
              <a:rPr lang="en-GB" sz="1600" dirty="0" smtClean="0">
                <a:solidFill>
                  <a:schemeClr val="tx1"/>
                </a:solidFill>
                <a:latin typeface="Arial" pitchFamily="34"/>
              </a:rPr>
              <a:t>45min</a:t>
            </a:r>
            <a:r>
              <a:rPr lang="en-GB" sz="1600" dirty="0">
                <a:solidFill>
                  <a:schemeClr val="tx1"/>
                </a:solidFill>
                <a:latin typeface="Arial" pitchFamily="34"/>
              </a:rPr>
              <a:t>. or less</a:t>
            </a:r>
          </a:p>
          <a:p>
            <a:pPr marL="285750" lvl="0" indent="-285750">
              <a:spcBef>
                <a:spcPts val="0"/>
              </a:spcBef>
              <a:buFont typeface="Arial" pitchFamily="34"/>
              <a:buChar char="•"/>
              <a:defRPr sz="1800" b="0" i="0" u="none" strike="noStrike" kern="0" cap="none" spc="0" baseline="0">
                <a:solidFill>
                  <a:srgbClr val="000000"/>
                </a:solidFill>
                <a:uFillTx/>
              </a:defRPr>
            </a:pPr>
            <a:endParaRPr lang="en-GB" sz="1600" b="1" dirty="0">
              <a:solidFill>
                <a:schemeClr val="tx1"/>
              </a:solidFill>
              <a:latin typeface="Arial" pitchFamily="34"/>
            </a:endParaRPr>
          </a:p>
          <a:p>
            <a:pPr marL="285750" lvl="0" indent="-285750">
              <a:spcBef>
                <a:spcPts val="0"/>
              </a:spcBef>
              <a:buFont typeface="Arial" pitchFamily="34"/>
              <a:buChar char="•"/>
              <a:defRPr sz="1800" b="0" i="0" u="none" strike="noStrike" kern="0" cap="none" spc="0" baseline="0">
                <a:solidFill>
                  <a:srgbClr val="000000"/>
                </a:solidFill>
                <a:uFillTx/>
              </a:defRPr>
            </a:pPr>
            <a:r>
              <a:rPr lang="en-GB" sz="1600" b="1" dirty="0">
                <a:solidFill>
                  <a:schemeClr val="tx1"/>
                </a:solidFill>
                <a:latin typeface="Arial" pitchFamily="34"/>
              </a:rPr>
              <a:t>Environmentally friendly</a:t>
            </a:r>
            <a:r>
              <a:rPr lang="en-GB" sz="1600" dirty="0">
                <a:solidFill>
                  <a:schemeClr val="tx1"/>
                </a:solidFill>
                <a:latin typeface="Arial" pitchFamily="34"/>
              </a:rPr>
              <a:t>: Low solvent usage</a:t>
            </a:r>
          </a:p>
          <a:p>
            <a:pPr marL="285750" lvl="0" indent="-285750">
              <a:spcBef>
                <a:spcPts val="0"/>
              </a:spcBef>
              <a:buFont typeface="Arial" pitchFamily="34"/>
              <a:buChar char="•"/>
              <a:defRPr sz="1800" b="0" i="0" u="none" strike="noStrike" kern="0" cap="none" spc="0" baseline="0">
                <a:solidFill>
                  <a:srgbClr val="000000"/>
                </a:solidFill>
                <a:uFillTx/>
              </a:defRPr>
            </a:pPr>
            <a:endParaRPr lang="en-GB" sz="1600" b="1" dirty="0">
              <a:solidFill>
                <a:schemeClr val="tx1"/>
              </a:solidFill>
              <a:latin typeface="Arial" pitchFamily="34"/>
            </a:endParaRPr>
          </a:p>
          <a:p>
            <a:pPr marL="285750" lvl="0" indent="-285750">
              <a:spcBef>
                <a:spcPts val="0"/>
              </a:spcBef>
              <a:buFont typeface="Arial" pitchFamily="34"/>
              <a:buChar char="•"/>
              <a:defRPr sz="1800" b="0" i="0" u="none" strike="noStrike" kern="0" cap="none" spc="0" baseline="0">
                <a:solidFill>
                  <a:srgbClr val="000000"/>
                </a:solidFill>
                <a:uFillTx/>
              </a:defRPr>
            </a:pPr>
            <a:r>
              <a:rPr lang="en-GB" sz="1600" b="1" dirty="0">
                <a:solidFill>
                  <a:schemeClr val="tx1"/>
                </a:solidFill>
                <a:latin typeface="Arial" pitchFamily="34"/>
              </a:rPr>
              <a:t>Lower health risks to employees</a:t>
            </a:r>
            <a:r>
              <a:rPr lang="en-GB" sz="1600" dirty="0">
                <a:solidFill>
                  <a:schemeClr val="tx1"/>
                </a:solidFill>
                <a:latin typeface="Arial" pitchFamily="34"/>
              </a:rPr>
              <a:t>: </a:t>
            </a:r>
            <a:r>
              <a:rPr lang="en-GB" sz="1600" dirty="0" smtClean="0">
                <a:solidFill>
                  <a:schemeClr val="tx1"/>
                </a:solidFill>
                <a:latin typeface="Arial" pitchFamily="34"/>
              </a:rPr>
              <a:t>Factory calibrated; no need for users to handle toxins whilst producing calibration curves</a:t>
            </a:r>
          </a:p>
          <a:p>
            <a:pPr marL="285750" lvl="0" indent="-285750">
              <a:spcBef>
                <a:spcPts val="0"/>
              </a:spcBef>
              <a:buFont typeface="Arial" pitchFamily="34"/>
              <a:buChar char="•"/>
              <a:defRPr sz="1800" b="0" i="0" u="none" strike="noStrike" kern="0" cap="none" spc="0" baseline="0">
                <a:solidFill>
                  <a:srgbClr val="000000"/>
                </a:solidFill>
                <a:uFillTx/>
              </a:defRPr>
            </a:pPr>
            <a:endParaRPr lang="en-GB" sz="1600" dirty="0">
              <a:solidFill>
                <a:schemeClr val="tx1"/>
              </a:solidFill>
              <a:latin typeface="Arial" pitchFamily="34"/>
            </a:endParaRPr>
          </a:p>
          <a:p>
            <a:pPr marL="285750" lvl="0" indent="-285750">
              <a:spcBef>
                <a:spcPts val="0"/>
              </a:spcBef>
              <a:buFont typeface="Arial" pitchFamily="34"/>
              <a:buChar char="•"/>
              <a:defRPr sz="1800" b="0" i="0" u="none" strike="noStrike" kern="0" cap="none" spc="0" baseline="0">
                <a:solidFill>
                  <a:srgbClr val="000000"/>
                </a:solidFill>
                <a:uFillTx/>
              </a:defRPr>
            </a:pPr>
            <a:r>
              <a:rPr lang="en-GB" sz="1600" b="1" dirty="0" smtClean="0">
                <a:solidFill>
                  <a:schemeClr val="tx1"/>
                </a:solidFill>
                <a:latin typeface="Arial" pitchFamily="34"/>
              </a:rPr>
              <a:t>Lower maintenance costs</a:t>
            </a:r>
            <a:r>
              <a:rPr lang="en-GB" sz="1600" dirty="0">
                <a:solidFill>
                  <a:schemeClr val="tx1"/>
                </a:solidFill>
                <a:latin typeface="Arial" pitchFamily="34"/>
              </a:rPr>
              <a:t>: </a:t>
            </a:r>
            <a:r>
              <a:rPr lang="en-GB" sz="1600" dirty="0" smtClean="0">
                <a:solidFill>
                  <a:schemeClr val="tx1"/>
                </a:solidFill>
                <a:latin typeface="Arial" pitchFamily="34"/>
              </a:rPr>
              <a:t>e.g. minimal number of moving parts</a:t>
            </a:r>
            <a:endParaRPr lang="en-GB" sz="1600" dirty="0">
              <a:solidFill>
                <a:schemeClr val="tx1"/>
              </a:solidFill>
              <a:latin typeface="Arial" pitchFamily="34"/>
            </a:endParaRPr>
          </a:p>
          <a:p>
            <a:endParaRPr lang="en-GB" dirty="0"/>
          </a:p>
        </p:txBody>
      </p:sp>
      <p:sp>
        <p:nvSpPr>
          <p:cNvPr id="3" name="Slide Number Placeholder 2"/>
          <p:cNvSpPr>
            <a:spLocks noGrp="1"/>
          </p:cNvSpPr>
          <p:nvPr>
            <p:ph type="sldNum" sz="quarter" idx="8"/>
          </p:nvPr>
        </p:nvSpPr>
        <p:spPr/>
        <p:txBody>
          <a:bodyPr/>
          <a:lstStyle/>
          <a:p>
            <a:pPr lvl="0"/>
            <a:fld id="{DACD735B-F8E1-4FFF-BBD6-7E0506C338A6}" type="slidenum">
              <a:rPr lang="en-GB" smtClean="0"/>
              <a:pPr lvl="0"/>
              <a:t>15</a:t>
            </a:fld>
            <a:endParaRPr lang="en-GB"/>
          </a:p>
        </p:txBody>
      </p:sp>
    </p:spTree>
    <p:extLst>
      <p:ext uri="{BB962C8B-B14F-4D97-AF65-F5344CB8AC3E}">
        <p14:creationId xmlns:p14="http://schemas.microsoft.com/office/powerpoint/2010/main" xmlns="" val="21962327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848544" y="3645024"/>
            <a:ext cx="4680520" cy="504056"/>
          </a:xfrm>
          <a:prstGeom prst="roundRect">
            <a:avLst/>
          </a:prstGeom>
          <a:solidFill>
            <a:srgbClr val="86AE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848544" y="3068960"/>
            <a:ext cx="5832648" cy="432048"/>
          </a:xfrm>
          <a:prstGeom prst="roundRect">
            <a:avLst/>
          </a:prstGeom>
          <a:solidFill>
            <a:srgbClr val="86AE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848544" y="2492896"/>
            <a:ext cx="3240360" cy="432048"/>
          </a:xfrm>
          <a:prstGeom prst="roundRect">
            <a:avLst/>
          </a:prstGeom>
          <a:solidFill>
            <a:srgbClr val="86AE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dirty="0" smtClean="0"/>
              <a:t>Agenda</a:t>
            </a:r>
            <a:endParaRPr lang="en-US"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16</a:t>
            </a:fld>
            <a:endParaRPr lang="en-GB"/>
          </a:p>
        </p:txBody>
      </p:sp>
      <p:sp>
        <p:nvSpPr>
          <p:cNvPr id="6" name="Content Placeholder 2"/>
          <p:cNvSpPr txBox="1">
            <a:spLocks noGrp="1"/>
          </p:cNvSpPr>
          <p:nvPr>
            <p:ph idx="1"/>
          </p:nvPr>
        </p:nvSpPr>
        <p:spPr>
          <a:xfrm>
            <a:off x="873448" y="2348880"/>
            <a:ext cx="8670167" cy="2448272"/>
          </a:xfrm>
        </p:spPr>
        <p:txBody>
          <a:bodyPr/>
          <a:lstStyle/>
          <a:p>
            <a:pPr lvl="0">
              <a:lnSpc>
                <a:spcPct val="150000"/>
              </a:lnSpc>
              <a:spcBef>
                <a:spcPts val="600"/>
              </a:spcBef>
            </a:pPr>
            <a:r>
              <a:rPr lang="en-GB" sz="2300" dirty="0" smtClean="0">
                <a:solidFill>
                  <a:srgbClr val="595959"/>
                </a:solidFill>
                <a:latin typeface="Avenir Medium"/>
                <a:cs typeface="Avenir Medium"/>
              </a:rPr>
              <a:t>The </a:t>
            </a:r>
            <a:r>
              <a:rPr lang="en-GB" sz="2300" dirty="0">
                <a:solidFill>
                  <a:srgbClr val="595959"/>
                </a:solidFill>
              </a:rPr>
              <a:t>m</a:t>
            </a:r>
            <a:r>
              <a:rPr lang="en-GB" sz="2300" dirty="0" smtClean="0">
                <a:solidFill>
                  <a:srgbClr val="595959"/>
                </a:solidFill>
                <a:latin typeface="Avenir Medium"/>
                <a:cs typeface="Avenir Medium"/>
              </a:rPr>
              <a:t>ycotoxin problem</a:t>
            </a:r>
          </a:p>
          <a:p>
            <a:pPr lvl="0">
              <a:lnSpc>
                <a:spcPct val="150000"/>
              </a:lnSpc>
              <a:spcBef>
                <a:spcPts val="600"/>
              </a:spcBef>
            </a:pPr>
            <a:r>
              <a:rPr lang="en-GB" sz="2300" dirty="0" smtClean="0">
                <a:solidFill>
                  <a:srgbClr val="595959"/>
                </a:solidFill>
                <a:latin typeface="Avenir Medium"/>
                <a:cs typeface="Avenir Medium"/>
              </a:rPr>
              <a:t>The modern approach to mycotoxin control</a:t>
            </a:r>
          </a:p>
          <a:p>
            <a:pPr lvl="0">
              <a:lnSpc>
                <a:spcPct val="150000"/>
              </a:lnSpc>
              <a:spcBef>
                <a:spcPts val="600"/>
              </a:spcBef>
            </a:pPr>
            <a:r>
              <a:rPr lang="en-GB" sz="2300" dirty="0" smtClean="0">
                <a:solidFill>
                  <a:srgbClr val="595959"/>
                </a:solidFill>
              </a:rPr>
              <a:t>Mycotoxin measurement methods</a:t>
            </a:r>
            <a:endParaRPr lang="en-GB" sz="2300" dirty="0" smtClean="0">
              <a:solidFill>
                <a:srgbClr val="595959"/>
              </a:solidFill>
              <a:latin typeface="Avenir Medium"/>
              <a:cs typeface="Avenir Medium"/>
            </a:endParaRPr>
          </a:p>
          <a:p>
            <a:pPr>
              <a:lnSpc>
                <a:spcPct val="150000"/>
              </a:lnSpc>
              <a:spcBef>
                <a:spcPts val="600"/>
              </a:spcBef>
            </a:pPr>
            <a:r>
              <a:rPr lang="en-GB" sz="2300" dirty="0">
                <a:solidFill>
                  <a:srgbClr val="595959"/>
                </a:solidFill>
              </a:rPr>
              <a:t>The ToxiMet System</a:t>
            </a:r>
          </a:p>
          <a:p>
            <a:pPr lvl="0">
              <a:lnSpc>
                <a:spcPct val="150000"/>
              </a:lnSpc>
              <a:spcBef>
                <a:spcPts val="600"/>
              </a:spcBef>
            </a:pPr>
            <a:endParaRPr lang="en-GB" sz="2300" dirty="0">
              <a:solidFill>
                <a:srgbClr val="595959"/>
              </a:solidFill>
            </a:endParaRPr>
          </a:p>
          <a:p>
            <a:pPr lvl="0">
              <a:lnSpc>
                <a:spcPct val="150000"/>
              </a:lnSpc>
              <a:spcBef>
                <a:spcPts val="600"/>
              </a:spcBef>
            </a:pPr>
            <a:endParaRPr lang="en-GB" sz="2300" dirty="0">
              <a:solidFill>
                <a:srgbClr val="595959"/>
              </a:solidFill>
              <a:latin typeface="Avenir Medium"/>
              <a:cs typeface="Avenir Medium"/>
            </a:endParaRPr>
          </a:p>
          <a:p>
            <a:pPr>
              <a:lnSpc>
                <a:spcPct val="150000"/>
              </a:lnSpc>
              <a:spcBef>
                <a:spcPts val="600"/>
              </a:spcBef>
            </a:pPr>
            <a:endParaRPr lang="en-GB" sz="2300" dirty="0">
              <a:solidFill>
                <a:srgbClr val="595959"/>
              </a:solidFill>
            </a:endParaRPr>
          </a:p>
          <a:p>
            <a:pPr lvl="0">
              <a:lnSpc>
                <a:spcPct val="150000"/>
              </a:lnSpc>
              <a:spcBef>
                <a:spcPts val="600"/>
              </a:spcBef>
            </a:pPr>
            <a:endParaRPr lang="en-GB" sz="2300" dirty="0">
              <a:solidFill>
                <a:srgbClr val="595959"/>
              </a:solidFill>
              <a:latin typeface="Avenir Medium"/>
              <a:cs typeface="Avenir Medium"/>
            </a:endParaRPr>
          </a:p>
        </p:txBody>
      </p:sp>
    </p:spTree>
    <p:extLst>
      <p:ext uri="{BB962C8B-B14F-4D97-AF65-F5344CB8AC3E}">
        <p14:creationId xmlns:p14="http://schemas.microsoft.com/office/powerpoint/2010/main" xmlns="" val="34093135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US" sz="2000" dirty="0"/>
              <a:t>Several mycotoxin </a:t>
            </a:r>
            <a:r>
              <a:rPr lang="en-US" sz="2000" dirty="0" smtClean="0"/>
              <a:t>testing methods </a:t>
            </a:r>
            <a:r>
              <a:rPr lang="en-US" sz="2000" dirty="0"/>
              <a:t>currently exist, </a:t>
            </a:r>
            <a:r>
              <a:rPr lang="en-US" sz="2000" dirty="0" smtClean="0"/>
              <a:t/>
            </a:r>
            <a:br>
              <a:rPr lang="en-US" sz="2000" dirty="0" smtClean="0"/>
            </a:br>
            <a:r>
              <a:rPr lang="en-US" sz="2000" dirty="0" smtClean="0"/>
              <a:t>but </a:t>
            </a:r>
            <a:r>
              <a:rPr lang="en-US" sz="2000" dirty="0"/>
              <a:t>all have </a:t>
            </a:r>
            <a:r>
              <a:rPr lang="en-US" sz="2000" dirty="0" smtClean="0"/>
              <a:t>serious drawbacks when employed within a HACCP Plan</a:t>
            </a:r>
            <a:endParaRPr lang="en-US" sz="2000"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17</a:t>
            </a:fld>
            <a:endParaRPr lang="en-GB"/>
          </a:p>
        </p:txBody>
      </p:sp>
      <p:pic>
        <p:nvPicPr>
          <p:cNvPr id="5" name="Picture 4"/>
          <p:cNvPicPr>
            <a:picLocks noChangeAspect="1"/>
          </p:cNvPicPr>
          <p:nvPr/>
        </p:nvPicPr>
        <p:blipFill rotWithShape="1">
          <a:blip r:embed="rId2" cstate="email">
            <a:extLst>
              <a:ext uri="{28A0092B-C50C-407E-A947-70E740481C1C}">
                <a14:useLocalDpi xmlns:a14="http://schemas.microsoft.com/office/drawing/2010/main" xmlns=""/>
              </a:ext>
            </a:extLst>
          </a:blip>
          <a:srcRect/>
          <a:stretch/>
        </p:blipFill>
        <p:spPr>
          <a:xfrm>
            <a:off x="500913" y="1374253"/>
            <a:ext cx="9060601" cy="4503019"/>
          </a:xfrm>
          <a:prstGeom prst="rect">
            <a:avLst/>
          </a:prstGeom>
          <a:noFill/>
          <a:ln>
            <a:noFill/>
          </a:ln>
        </p:spPr>
      </p:pic>
    </p:spTree>
    <p:extLst>
      <p:ext uri="{BB962C8B-B14F-4D97-AF65-F5344CB8AC3E}">
        <p14:creationId xmlns:p14="http://schemas.microsoft.com/office/powerpoint/2010/main" xmlns="" val="41432239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920552" y="4293096"/>
            <a:ext cx="2844316" cy="432048"/>
          </a:xfrm>
          <a:prstGeom prst="roundRect">
            <a:avLst/>
          </a:prstGeom>
          <a:solidFill>
            <a:srgbClr val="86AE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a:off x="920552" y="3717032"/>
            <a:ext cx="4536504" cy="360040"/>
          </a:xfrm>
          <a:prstGeom prst="roundRect">
            <a:avLst/>
          </a:prstGeom>
          <a:solidFill>
            <a:srgbClr val="86AE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848544" y="3068960"/>
            <a:ext cx="5832648" cy="432048"/>
          </a:xfrm>
          <a:prstGeom prst="roundRect">
            <a:avLst/>
          </a:prstGeom>
          <a:solidFill>
            <a:srgbClr val="86AE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848544" y="2492896"/>
            <a:ext cx="3240360" cy="432048"/>
          </a:xfrm>
          <a:prstGeom prst="roundRect">
            <a:avLst/>
          </a:prstGeom>
          <a:solidFill>
            <a:srgbClr val="86AE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88504" y="404664"/>
            <a:ext cx="8915400" cy="850104"/>
          </a:xfrm>
        </p:spPr>
        <p:txBody>
          <a:bodyPr/>
          <a:lstStyle/>
          <a:p>
            <a:r>
              <a:rPr lang="en-US" dirty="0" smtClean="0"/>
              <a:t>Agenda</a:t>
            </a:r>
            <a:endParaRPr lang="en-US"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18</a:t>
            </a:fld>
            <a:endParaRPr lang="en-GB"/>
          </a:p>
        </p:txBody>
      </p:sp>
      <p:sp>
        <p:nvSpPr>
          <p:cNvPr id="6" name="Content Placeholder 2"/>
          <p:cNvSpPr txBox="1">
            <a:spLocks noGrp="1"/>
          </p:cNvSpPr>
          <p:nvPr>
            <p:ph idx="1"/>
          </p:nvPr>
        </p:nvSpPr>
        <p:spPr>
          <a:xfrm>
            <a:off x="873448" y="2348880"/>
            <a:ext cx="8670167" cy="2448272"/>
          </a:xfrm>
        </p:spPr>
        <p:txBody>
          <a:bodyPr/>
          <a:lstStyle/>
          <a:p>
            <a:pPr lvl="0">
              <a:lnSpc>
                <a:spcPct val="150000"/>
              </a:lnSpc>
              <a:spcBef>
                <a:spcPts val="600"/>
              </a:spcBef>
            </a:pPr>
            <a:r>
              <a:rPr lang="en-GB" sz="2300" dirty="0" smtClean="0">
                <a:solidFill>
                  <a:srgbClr val="595959"/>
                </a:solidFill>
                <a:latin typeface="Avenir Medium"/>
                <a:cs typeface="Avenir Medium"/>
              </a:rPr>
              <a:t>The </a:t>
            </a:r>
            <a:r>
              <a:rPr lang="en-GB" sz="2300" dirty="0">
                <a:solidFill>
                  <a:srgbClr val="595959"/>
                </a:solidFill>
              </a:rPr>
              <a:t>m</a:t>
            </a:r>
            <a:r>
              <a:rPr lang="en-GB" sz="2300" dirty="0" smtClean="0">
                <a:solidFill>
                  <a:srgbClr val="595959"/>
                </a:solidFill>
                <a:latin typeface="Avenir Medium"/>
                <a:cs typeface="Avenir Medium"/>
              </a:rPr>
              <a:t>ycotoxin problem</a:t>
            </a:r>
          </a:p>
          <a:p>
            <a:pPr lvl="0">
              <a:lnSpc>
                <a:spcPct val="150000"/>
              </a:lnSpc>
              <a:spcBef>
                <a:spcPts val="600"/>
              </a:spcBef>
            </a:pPr>
            <a:r>
              <a:rPr lang="en-GB" sz="2300" dirty="0" smtClean="0">
                <a:solidFill>
                  <a:srgbClr val="595959"/>
                </a:solidFill>
                <a:latin typeface="Avenir Medium"/>
                <a:cs typeface="Avenir Medium"/>
              </a:rPr>
              <a:t>The modern approach to mycotoxin control</a:t>
            </a:r>
          </a:p>
          <a:p>
            <a:pPr lvl="0">
              <a:lnSpc>
                <a:spcPct val="150000"/>
              </a:lnSpc>
              <a:spcBef>
                <a:spcPts val="600"/>
              </a:spcBef>
            </a:pPr>
            <a:r>
              <a:rPr lang="en-GB" sz="2300" dirty="0" smtClean="0">
                <a:solidFill>
                  <a:srgbClr val="595959"/>
                </a:solidFill>
              </a:rPr>
              <a:t>Mycotoxin measurement methods</a:t>
            </a:r>
            <a:endParaRPr lang="en-GB" sz="2300" dirty="0" smtClean="0">
              <a:solidFill>
                <a:srgbClr val="595959"/>
              </a:solidFill>
              <a:latin typeface="Avenir Medium"/>
              <a:cs typeface="Avenir Medium"/>
            </a:endParaRPr>
          </a:p>
          <a:p>
            <a:pPr>
              <a:lnSpc>
                <a:spcPct val="150000"/>
              </a:lnSpc>
              <a:spcBef>
                <a:spcPts val="600"/>
              </a:spcBef>
            </a:pPr>
            <a:r>
              <a:rPr lang="en-GB" sz="2300" dirty="0">
                <a:solidFill>
                  <a:srgbClr val="595959"/>
                </a:solidFill>
              </a:rPr>
              <a:t>The ToxiMet System</a:t>
            </a:r>
          </a:p>
          <a:p>
            <a:pPr lvl="0">
              <a:lnSpc>
                <a:spcPct val="150000"/>
              </a:lnSpc>
              <a:spcBef>
                <a:spcPts val="600"/>
              </a:spcBef>
            </a:pPr>
            <a:endParaRPr lang="en-GB" sz="2300" dirty="0">
              <a:solidFill>
                <a:srgbClr val="595959"/>
              </a:solidFill>
            </a:endParaRPr>
          </a:p>
          <a:p>
            <a:pPr lvl="0">
              <a:lnSpc>
                <a:spcPct val="150000"/>
              </a:lnSpc>
              <a:spcBef>
                <a:spcPts val="600"/>
              </a:spcBef>
            </a:pPr>
            <a:endParaRPr lang="en-GB" sz="2300" dirty="0">
              <a:solidFill>
                <a:srgbClr val="595959"/>
              </a:solidFill>
              <a:latin typeface="Avenir Medium"/>
              <a:cs typeface="Avenir Medium"/>
            </a:endParaRPr>
          </a:p>
          <a:p>
            <a:pPr>
              <a:lnSpc>
                <a:spcPct val="150000"/>
              </a:lnSpc>
              <a:spcBef>
                <a:spcPts val="600"/>
              </a:spcBef>
            </a:pPr>
            <a:endParaRPr lang="en-GB" sz="2300" dirty="0">
              <a:solidFill>
                <a:srgbClr val="595959"/>
              </a:solidFill>
            </a:endParaRPr>
          </a:p>
          <a:p>
            <a:pPr lvl="0">
              <a:lnSpc>
                <a:spcPct val="150000"/>
              </a:lnSpc>
              <a:spcBef>
                <a:spcPts val="600"/>
              </a:spcBef>
            </a:pPr>
            <a:endParaRPr lang="en-GB" sz="2300" dirty="0">
              <a:solidFill>
                <a:srgbClr val="595959"/>
              </a:solidFill>
              <a:latin typeface="Avenir Medium"/>
              <a:cs typeface="Avenir Medium"/>
            </a:endParaRPr>
          </a:p>
        </p:txBody>
      </p:sp>
    </p:spTree>
    <p:extLst>
      <p:ext uri="{BB962C8B-B14F-4D97-AF65-F5344CB8AC3E}">
        <p14:creationId xmlns:p14="http://schemas.microsoft.com/office/powerpoint/2010/main" xmlns="" val="97515063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8"/>
          </p:nvPr>
        </p:nvSpPr>
        <p:spPr/>
        <p:txBody>
          <a:bodyPr/>
          <a:lstStyle/>
          <a:p>
            <a:pPr lvl="0"/>
            <a:fld id="{96C13B9C-8288-4FBF-8342-A4868023BA52}" type="slidenum">
              <a:rPr lang="en-GB" smtClean="0"/>
              <a:pPr lvl="0"/>
              <a:t>19</a:t>
            </a:fld>
            <a:endParaRPr lang="en-GB"/>
          </a:p>
        </p:txBody>
      </p:sp>
      <p:pic>
        <p:nvPicPr>
          <p:cNvPr id="3" name="Picture 2"/>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0" y="-27384"/>
            <a:ext cx="9921552" cy="6867011"/>
          </a:xfrm>
          <a:prstGeom prst="rect">
            <a:avLst/>
          </a:prstGeom>
        </p:spPr>
      </p:pic>
    </p:spTree>
    <p:extLst>
      <p:ext uri="{BB962C8B-B14F-4D97-AF65-F5344CB8AC3E}">
        <p14:creationId xmlns:p14="http://schemas.microsoft.com/office/powerpoint/2010/main" xmlns="" val="5139304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vert="horz" wrap="square" lIns="91440" tIns="45720" rIns="91440" bIns="45720" anchor="ctr" anchorCtr="0" compatLnSpc="1"/>
          <a:lstStyle/>
          <a:p>
            <a:pPr algn="ctr"/>
            <a:r>
              <a:rPr lang="en-US" sz="2000" b="1" dirty="0">
                <a:solidFill>
                  <a:srgbClr val="86AE2F"/>
                </a:solidFill>
              </a:rPr>
              <a:t>We believe </a:t>
            </a:r>
            <a:r>
              <a:rPr lang="en-US" sz="2000" b="1" dirty="0" smtClean="0">
                <a:solidFill>
                  <a:srgbClr val="86AE2F"/>
                </a:solidFill>
              </a:rPr>
              <a:t>that </a:t>
            </a:r>
            <a:r>
              <a:rPr lang="en-US" sz="2000" dirty="0">
                <a:solidFill>
                  <a:srgbClr val="86AE2F"/>
                </a:solidFill>
              </a:rPr>
              <a:t>safe &amp; nutritious food </a:t>
            </a:r>
            <a:r>
              <a:rPr lang="en-US" sz="2000" b="1" dirty="0">
                <a:solidFill>
                  <a:srgbClr val="86AE2F"/>
                </a:solidFill>
              </a:rPr>
              <a:t>should </a:t>
            </a:r>
            <a:r>
              <a:rPr lang="en-US" sz="2000" b="1" dirty="0" smtClean="0">
                <a:solidFill>
                  <a:srgbClr val="86AE2F"/>
                </a:solidFill>
              </a:rPr>
              <a:t/>
            </a:r>
            <a:br>
              <a:rPr lang="en-US" sz="2000" b="1" dirty="0" smtClean="0">
                <a:solidFill>
                  <a:srgbClr val="86AE2F"/>
                </a:solidFill>
              </a:rPr>
            </a:br>
            <a:r>
              <a:rPr lang="en-US" sz="2000" dirty="0" smtClean="0">
                <a:solidFill>
                  <a:srgbClr val="86AE2F"/>
                </a:solidFill>
              </a:rPr>
              <a:t>be </a:t>
            </a:r>
            <a:r>
              <a:rPr lang="en-US" sz="2000" b="1" dirty="0" smtClean="0">
                <a:solidFill>
                  <a:srgbClr val="86AE2F"/>
                </a:solidFill>
              </a:rPr>
              <a:t>accessible </a:t>
            </a:r>
            <a:r>
              <a:rPr lang="en-US" sz="2000" b="1" dirty="0">
                <a:solidFill>
                  <a:srgbClr val="86AE2F"/>
                </a:solidFill>
              </a:rPr>
              <a:t>to everyone in the world</a:t>
            </a:r>
          </a:p>
        </p:txBody>
      </p:sp>
      <p:sp>
        <p:nvSpPr>
          <p:cNvPr id="3" name="Content Placeholder 2"/>
          <p:cNvSpPr>
            <a:spLocks noGrp="1"/>
          </p:cNvSpPr>
          <p:nvPr>
            <p:ph idx="1"/>
          </p:nvPr>
        </p:nvSpPr>
        <p:spPr>
          <a:xfrm>
            <a:off x="495300" y="1279305"/>
            <a:ext cx="9282236" cy="4525959"/>
          </a:xfrm>
        </p:spPr>
        <p:txBody>
          <a:bodyPr/>
          <a:lstStyle/>
          <a:p>
            <a:pPr marL="342900" indent="-342900">
              <a:lnSpc>
                <a:spcPct val="120000"/>
              </a:lnSpc>
              <a:buFont typeface="Arial"/>
              <a:buChar char="•"/>
            </a:pPr>
            <a:r>
              <a:rPr lang="en-US" sz="1600" b="1" dirty="0" err="1" smtClean="0"/>
              <a:t>ToxiMet</a:t>
            </a:r>
            <a:r>
              <a:rPr lang="en-US" sz="1600" b="1" dirty="0" smtClean="0"/>
              <a:t> founded in 2005 by mycotoxin control specialist Professor Raymond Coker</a:t>
            </a:r>
          </a:p>
          <a:p>
            <a:pPr marL="342900" indent="-342900">
              <a:lnSpc>
                <a:spcPct val="120000"/>
              </a:lnSpc>
              <a:buFont typeface="Arial"/>
              <a:buChar char="•"/>
            </a:pPr>
            <a:endParaRPr lang="en-US" dirty="0"/>
          </a:p>
          <a:p>
            <a:pPr marL="342900" indent="-342900">
              <a:lnSpc>
                <a:spcPct val="120000"/>
              </a:lnSpc>
              <a:buFont typeface="Arial"/>
              <a:buChar char="•"/>
            </a:pPr>
            <a:endParaRPr lang="en-US" dirty="0" smtClean="0"/>
          </a:p>
          <a:p>
            <a:pPr marL="342900" indent="-342900">
              <a:lnSpc>
                <a:spcPct val="120000"/>
              </a:lnSpc>
              <a:buFont typeface="Arial"/>
              <a:buChar char="•"/>
            </a:pPr>
            <a:endParaRPr lang="en-US" dirty="0" smtClean="0"/>
          </a:p>
          <a:p>
            <a:pPr marL="342900" indent="-342900">
              <a:lnSpc>
                <a:spcPct val="120000"/>
              </a:lnSpc>
              <a:buFont typeface="Arial"/>
              <a:buChar char="•"/>
            </a:pPr>
            <a:endParaRPr lang="en-US"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20</a:t>
            </a:fld>
            <a:endParaRPr lang="en-GB"/>
          </a:p>
        </p:txBody>
      </p:sp>
      <p:sp>
        <p:nvSpPr>
          <p:cNvPr id="5" name="Rectangle 1"/>
          <p:cNvSpPr>
            <a:spLocks noChangeArrowheads="1"/>
          </p:cNvSpPr>
          <p:nvPr/>
        </p:nvSpPr>
        <p:spPr bwMode="auto">
          <a:xfrm>
            <a:off x="1491913" y="2159653"/>
            <a:ext cx="6004867" cy="3293209"/>
          </a:xfrm>
          <a:prstGeom prst="rect">
            <a:avLst/>
          </a:prstGeom>
          <a:noFill/>
          <a:ln w="9525">
            <a:noFill/>
            <a:miter lim="800000"/>
            <a:headEnd/>
            <a:tailEnd/>
          </a:ln>
        </p:spPr>
        <p:txBody>
          <a:bodyPr wrap="square">
            <a:spAutoFit/>
          </a:bodyPr>
          <a:lstStyle/>
          <a:p>
            <a:pPr algn="l">
              <a:defRPr/>
            </a:pPr>
            <a:r>
              <a:rPr lang="en-GB" sz="1400" b="1" dirty="0" err="1" smtClean="0">
                <a:solidFill>
                  <a:schemeClr val="tx1">
                    <a:lumMod val="75000"/>
                    <a:lumOff val="25000"/>
                  </a:schemeClr>
                </a:solidFill>
                <a:latin typeface="Avenir Medium"/>
                <a:cs typeface="Avenir Medium"/>
              </a:rPr>
              <a:t>Prof</a:t>
            </a:r>
            <a:r>
              <a:rPr lang="en-GB" sz="1400" b="1" dirty="0" err="1">
                <a:solidFill>
                  <a:schemeClr val="tx1">
                    <a:lumMod val="75000"/>
                    <a:lumOff val="25000"/>
                  </a:schemeClr>
                </a:solidFill>
                <a:latin typeface="Avenir Medium"/>
                <a:cs typeface="Avenir Medium"/>
              </a:rPr>
              <a:t>.</a:t>
            </a:r>
            <a:r>
              <a:rPr lang="en-GB" sz="1400" b="1" dirty="0">
                <a:solidFill>
                  <a:schemeClr val="tx1">
                    <a:lumMod val="75000"/>
                    <a:lumOff val="25000"/>
                  </a:schemeClr>
                </a:solidFill>
                <a:latin typeface="Avenir Medium"/>
                <a:cs typeface="Avenir Medium"/>
              </a:rPr>
              <a:t> Raymond </a:t>
            </a:r>
            <a:r>
              <a:rPr lang="en-GB" sz="1400" b="1" dirty="0" smtClean="0">
                <a:solidFill>
                  <a:schemeClr val="tx1">
                    <a:lumMod val="75000"/>
                    <a:lumOff val="25000"/>
                  </a:schemeClr>
                </a:solidFill>
                <a:latin typeface="Avenir Medium"/>
                <a:cs typeface="Avenir Medium"/>
              </a:rPr>
              <a:t>Coker</a:t>
            </a:r>
          </a:p>
          <a:p>
            <a:pPr algn="l">
              <a:defRPr/>
            </a:pPr>
            <a:endParaRPr lang="en-GB" sz="1400" b="1" dirty="0">
              <a:solidFill>
                <a:schemeClr val="tx1">
                  <a:lumMod val="75000"/>
                  <a:lumOff val="25000"/>
                </a:schemeClr>
              </a:solidFill>
              <a:latin typeface="Avenir Medium"/>
              <a:cs typeface="Avenir Medium"/>
            </a:endParaRPr>
          </a:p>
          <a:p>
            <a:pPr marL="171450" indent="-171450">
              <a:buFont typeface="Arial" panose="020B0604020202020204" pitchFamily="34" charset="0"/>
              <a:buChar char="•"/>
              <a:defRPr/>
            </a:pPr>
            <a:r>
              <a:rPr lang="en-GB" sz="1200" b="1" dirty="0" smtClean="0">
                <a:solidFill>
                  <a:schemeClr val="tx1">
                    <a:lumMod val="75000"/>
                    <a:lumOff val="25000"/>
                  </a:schemeClr>
                </a:solidFill>
                <a:latin typeface="Avenir Medium"/>
                <a:cs typeface="Avenir Medium"/>
              </a:rPr>
              <a:t>Emeritus </a:t>
            </a:r>
            <a:r>
              <a:rPr lang="en-GB" sz="1200" b="1" dirty="0">
                <a:solidFill>
                  <a:schemeClr val="tx1">
                    <a:lumMod val="75000"/>
                    <a:lumOff val="25000"/>
                  </a:schemeClr>
                </a:solidFill>
                <a:latin typeface="Avenir Medium"/>
                <a:cs typeface="Avenir Medium"/>
              </a:rPr>
              <a:t>Professor of Food Safety at the University of Greenwich </a:t>
            </a:r>
            <a:endParaRPr lang="en-GB" sz="1200" b="1" dirty="0" smtClean="0">
              <a:solidFill>
                <a:schemeClr val="tx1">
                  <a:lumMod val="75000"/>
                  <a:lumOff val="25000"/>
                </a:schemeClr>
              </a:solidFill>
              <a:latin typeface="Avenir Medium"/>
              <a:cs typeface="Avenir Medium"/>
            </a:endParaRPr>
          </a:p>
          <a:p>
            <a:pPr marL="171450" indent="-171450">
              <a:buFont typeface="Arial" panose="020B0604020202020204" pitchFamily="34" charset="0"/>
              <a:buChar char="•"/>
              <a:defRPr/>
            </a:pPr>
            <a:endParaRPr lang="en-GB" sz="1200" b="1" dirty="0" smtClean="0">
              <a:solidFill>
                <a:schemeClr val="tx1">
                  <a:lumMod val="75000"/>
                  <a:lumOff val="25000"/>
                </a:schemeClr>
              </a:solidFill>
              <a:latin typeface="Avenir Medium"/>
              <a:cs typeface="Avenir Medium"/>
            </a:endParaRPr>
          </a:p>
          <a:p>
            <a:pPr marL="171450" indent="-171450">
              <a:buFont typeface="Arial" panose="020B0604020202020204" pitchFamily="34" charset="0"/>
              <a:buChar char="•"/>
              <a:defRPr/>
            </a:pPr>
            <a:r>
              <a:rPr lang="en-GB" sz="1200" b="1" dirty="0">
                <a:solidFill>
                  <a:schemeClr val="tx1">
                    <a:lumMod val="75000"/>
                    <a:lumOff val="25000"/>
                  </a:schemeClr>
                </a:solidFill>
                <a:latin typeface="Avenir Medium"/>
                <a:cs typeface="Avenir Medium"/>
              </a:rPr>
              <a:t>H</a:t>
            </a:r>
            <a:r>
              <a:rPr lang="en-GB" sz="1200" b="1" dirty="0" smtClean="0">
                <a:solidFill>
                  <a:schemeClr val="tx1">
                    <a:lumMod val="75000"/>
                    <a:lumOff val="25000"/>
                  </a:schemeClr>
                </a:solidFill>
                <a:latin typeface="Avenir Medium"/>
                <a:cs typeface="Avenir Medium"/>
              </a:rPr>
              <a:t>as </a:t>
            </a:r>
            <a:r>
              <a:rPr lang="en-GB" sz="1200" b="1" dirty="0">
                <a:solidFill>
                  <a:schemeClr val="tx1">
                    <a:lumMod val="75000"/>
                    <a:lumOff val="25000"/>
                  </a:schemeClr>
                </a:solidFill>
                <a:latin typeface="Avenir Medium"/>
                <a:cs typeface="Avenir Medium"/>
              </a:rPr>
              <a:t>worked in </a:t>
            </a:r>
            <a:r>
              <a:rPr lang="en-GB" sz="1200" b="1" dirty="0" smtClean="0">
                <a:solidFill>
                  <a:schemeClr val="tx1">
                    <a:lumMod val="75000"/>
                    <a:lumOff val="25000"/>
                  </a:schemeClr>
                </a:solidFill>
                <a:latin typeface="Avenir Medium"/>
                <a:cs typeface="Avenir Medium"/>
              </a:rPr>
              <a:t>global control of mycotoxins in food </a:t>
            </a:r>
            <a:r>
              <a:rPr lang="en-GB" sz="1200" b="1" dirty="0">
                <a:solidFill>
                  <a:schemeClr val="tx1">
                    <a:lumMod val="75000"/>
                    <a:lumOff val="25000"/>
                  </a:schemeClr>
                </a:solidFill>
                <a:latin typeface="Avenir Medium"/>
                <a:cs typeface="Avenir Medium"/>
              </a:rPr>
              <a:t>&amp; feed </a:t>
            </a:r>
            <a:r>
              <a:rPr lang="en-GB" sz="1200" b="1" dirty="0" smtClean="0">
                <a:solidFill>
                  <a:schemeClr val="tx1">
                    <a:lumMod val="75000"/>
                    <a:lumOff val="25000"/>
                  </a:schemeClr>
                </a:solidFill>
                <a:latin typeface="Avenir Medium"/>
                <a:cs typeface="Avenir Medium"/>
              </a:rPr>
              <a:t>for almost </a:t>
            </a:r>
            <a:r>
              <a:rPr lang="en-GB" sz="1200" b="1" dirty="0">
                <a:solidFill>
                  <a:schemeClr val="tx1">
                    <a:lumMod val="75000"/>
                    <a:lumOff val="25000"/>
                  </a:schemeClr>
                </a:solidFill>
                <a:latin typeface="Avenir Medium"/>
                <a:cs typeface="Avenir Medium"/>
              </a:rPr>
              <a:t>4</a:t>
            </a:r>
            <a:r>
              <a:rPr lang="en-GB" sz="1200" b="1" dirty="0" smtClean="0">
                <a:solidFill>
                  <a:schemeClr val="tx1">
                    <a:lumMod val="75000"/>
                    <a:lumOff val="25000"/>
                  </a:schemeClr>
                </a:solidFill>
                <a:latin typeface="Avenir Medium"/>
                <a:cs typeface="Avenir Medium"/>
              </a:rPr>
              <a:t>0 </a:t>
            </a:r>
            <a:r>
              <a:rPr lang="en-GB" sz="1200" b="1" dirty="0">
                <a:solidFill>
                  <a:schemeClr val="tx1">
                    <a:lumMod val="75000"/>
                    <a:lumOff val="25000"/>
                  </a:schemeClr>
                </a:solidFill>
                <a:latin typeface="Avenir Medium"/>
                <a:cs typeface="Avenir Medium"/>
              </a:rPr>
              <a:t>years. </a:t>
            </a:r>
            <a:endParaRPr lang="en-GB" sz="1200" b="1" dirty="0" smtClean="0">
              <a:solidFill>
                <a:schemeClr val="tx1">
                  <a:lumMod val="75000"/>
                  <a:lumOff val="25000"/>
                </a:schemeClr>
              </a:solidFill>
              <a:latin typeface="Avenir Medium"/>
              <a:cs typeface="Avenir Medium"/>
            </a:endParaRPr>
          </a:p>
          <a:p>
            <a:pPr marL="628650" lvl="1" indent="-171450">
              <a:buFont typeface="Wingdings" panose="05000000000000000000" pitchFamily="2" charset="2"/>
              <a:buChar char="Ø"/>
              <a:defRPr/>
            </a:pPr>
            <a:r>
              <a:rPr lang="en-GB" sz="1200" b="1" dirty="0">
                <a:solidFill>
                  <a:schemeClr val="tx1">
                    <a:lumMod val="75000"/>
                    <a:lumOff val="25000"/>
                  </a:schemeClr>
                </a:solidFill>
                <a:latin typeface="Avenir Medium"/>
                <a:cs typeface="Avenir Medium"/>
              </a:rPr>
              <a:t>l</a:t>
            </a:r>
            <a:r>
              <a:rPr lang="en-GB" sz="1200" b="1" dirty="0" smtClean="0">
                <a:solidFill>
                  <a:schemeClr val="tx1">
                    <a:lumMod val="75000"/>
                    <a:lumOff val="25000"/>
                  </a:schemeClr>
                </a:solidFill>
                <a:latin typeface="Avenir Medium"/>
                <a:cs typeface="Avenir Medium"/>
              </a:rPr>
              <a:t>ed </a:t>
            </a:r>
            <a:r>
              <a:rPr lang="en-GB" sz="1200" b="1" dirty="0">
                <a:solidFill>
                  <a:schemeClr val="tx1">
                    <a:lumMod val="75000"/>
                    <a:lumOff val="25000"/>
                  </a:schemeClr>
                </a:solidFill>
                <a:latin typeface="Avenir Medium"/>
                <a:cs typeface="Avenir Medium"/>
              </a:rPr>
              <a:t>many international </a:t>
            </a:r>
            <a:r>
              <a:rPr lang="en-GB" sz="1200" b="1" dirty="0" smtClean="0">
                <a:solidFill>
                  <a:schemeClr val="tx1">
                    <a:lumMod val="75000"/>
                    <a:lumOff val="25000"/>
                  </a:schemeClr>
                </a:solidFill>
                <a:latin typeface="Avenir Medium"/>
                <a:cs typeface="Avenir Medium"/>
              </a:rPr>
              <a:t>projects on behalf of  FSA</a:t>
            </a:r>
            <a:r>
              <a:rPr lang="en-GB" sz="1200" b="1" dirty="0">
                <a:solidFill>
                  <a:schemeClr val="tx1">
                    <a:lumMod val="75000"/>
                    <a:lumOff val="25000"/>
                  </a:schemeClr>
                </a:solidFill>
                <a:latin typeface="Avenir Medium"/>
                <a:cs typeface="Avenir Medium"/>
              </a:rPr>
              <a:t>, FAO, WHO, EU, IAEA, USAID &amp; </a:t>
            </a:r>
            <a:r>
              <a:rPr lang="en-GB" sz="1200" b="1" dirty="0" smtClean="0">
                <a:solidFill>
                  <a:schemeClr val="tx1">
                    <a:lumMod val="75000"/>
                    <a:lumOff val="25000"/>
                  </a:schemeClr>
                </a:solidFill>
                <a:latin typeface="Avenir Medium"/>
                <a:cs typeface="Avenir Medium"/>
              </a:rPr>
              <a:t>DFID</a:t>
            </a:r>
          </a:p>
          <a:p>
            <a:pPr marL="628650" lvl="1" indent="-171450">
              <a:buFont typeface="Wingdings" panose="05000000000000000000" pitchFamily="2" charset="2"/>
              <a:buChar char="Ø"/>
              <a:defRPr/>
            </a:pPr>
            <a:r>
              <a:rPr lang="en-GB" sz="1200" b="1" dirty="0" smtClean="0">
                <a:solidFill>
                  <a:schemeClr val="tx1">
                    <a:lumMod val="75000"/>
                    <a:lumOff val="25000"/>
                  </a:schemeClr>
                </a:solidFill>
                <a:latin typeface="Avenir Medium"/>
                <a:cs typeface="Avenir Medium"/>
              </a:rPr>
              <a:t>operated in South &amp; South East Asia, China, Africa &amp; South America</a:t>
            </a:r>
          </a:p>
          <a:p>
            <a:pPr marL="628650" lvl="1" indent="-171450">
              <a:buFont typeface="Wingdings" panose="05000000000000000000" pitchFamily="2" charset="2"/>
              <a:buChar char="Ø"/>
              <a:defRPr/>
            </a:pPr>
            <a:r>
              <a:rPr lang="en-GB" sz="1200" b="1" dirty="0">
                <a:solidFill>
                  <a:schemeClr val="tx1">
                    <a:lumMod val="75000"/>
                    <a:lumOff val="25000"/>
                  </a:schemeClr>
                </a:solidFill>
                <a:latin typeface="Avenir Medium"/>
                <a:cs typeface="Avenir Medium"/>
              </a:rPr>
              <a:t>s</a:t>
            </a:r>
            <a:r>
              <a:rPr lang="en-GB" sz="1200" b="1" dirty="0" smtClean="0">
                <a:solidFill>
                  <a:schemeClr val="tx1">
                    <a:lumMod val="75000"/>
                    <a:lumOff val="25000"/>
                  </a:schemeClr>
                </a:solidFill>
                <a:latin typeface="Avenir Medium"/>
                <a:cs typeface="Avenir Medium"/>
              </a:rPr>
              <a:t>pecialist in development of sampling, sample preparation &amp; analysis methods; design &amp; implementation of HACCP Plans; design and construction of chemical detoxification technology</a:t>
            </a:r>
          </a:p>
          <a:p>
            <a:pPr marL="628650" lvl="1" indent="-171450">
              <a:buFont typeface="Wingdings" panose="05000000000000000000" pitchFamily="2" charset="2"/>
              <a:buChar char="Ø"/>
              <a:defRPr/>
            </a:pPr>
            <a:endParaRPr lang="en-GB" sz="1200" b="1" dirty="0">
              <a:solidFill>
                <a:schemeClr val="tx1">
                  <a:lumMod val="75000"/>
                  <a:lumOff val="25000"/>
                </a:schemeClr>
              </a:solidFill>
              <a:latin typeface="Avenir Medium"/>
              <a:cs typeface="Avenir Medium"/>
            </a:endParaRPr>
          </a:p>
          <a:p>
            <a:pPr marL="171450" indent="-171450">
              <a:buFont typeface="Arial" panose="020B0604020202020204" pitchFamily="34" charset="0"/>
              <a:buChar char="•"/>
              <a:defRPr/>
            </a:pPr>
            <a:r>
              <a:rPr lang="en-GB" sz="1200" b="1" dirty="0" smtClean="0">
                <a:solidFill>
                  <a:srgbClr val="0070C0"/>
                </a:solidFill>
                <a:latin typeface="Avenir Medium"/>
                <a:cs typeface="Avenir Medium"/>
              </a:rPr>
              <a:t>Developed the </a:t>
            </a:r>
            <a:r>
              <a:rPr lang="en-GB" sz="1200" b="1" dirty="0" err="1" smtClean="0">
                <a:solidFill>
                  <a:srgbClr val="0070C0"/>
                </a:solidFill>
                <a:latin typeface="Avenir Medium"/>
                <a:cs typeface="Avenir Medium"/>
              </a:rPr>
              <a:t>ToxiMet</a:t>
            </a:r>
            <a:r>
              <a:rPr lang="en-GB" sz="1200" b="1" dirty="0" smtClean="0">
                <a:solidFill>
                  <a:srgbClr val="0070C0"/>
                </a:solidFill>
                <a:latin typeface="Avenir Medium"/>
                <a:cs typeface="Avenir Medium"/>
              </a:rPr>
              <a:t> System in response to his identification of a clear need for mycotoxin analysis methods which could be employed in a variety of different locations within food and feed value chains, </a:t>
            </a:r>
            <a:r>
              <a:rPr lang="en-GB" sz="1200" b="1" dirty="0" smtClean="0">
                <a:solidFill>
                  <a:srgbClr val="FF0000"/>
                </a:solidFill>
                <a:latin typeface="Avenir Medium"/>
                <a:cs typeface="Avenir Medium"/>
              </a:rPr>
              <a:t>during the implementation of HACCP Plans</a:t>
            </a:r>
            <a:endParaRPr lang="en-GB" sz="1200" b="1" dirty="0">
              <a:solidFill>
                <a:srgbClr val="FF0000"/>
              </a:solidFill>
              <a:latin typeface="Avenir Medium"/>
              <a:cs typeface="Avenir Medium"/>
            </a:endParaRPr>
          </a:p>
        </p:txBody>
      </p:sp>
      <p:pic>
        <p:nvPicPr>
          <p:cNvPr id="6" name="Picture 11" descr="https://ktn.innovateuk.org/image/image_gallery?uuid=250ca7c0-1154-409a-b1ae-240fbd159a4e&amp;groupId=1594640&amp;t=1287070112983"/>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704331" y="1952440"/>
            <a:ext cx="720279" cy="855414"/>
          </a:xfrm>
          <a:prstGeom prst="round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8450690" y="2410963"/>
            <a:ext cx="1164385" cy="576064"/>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7521380" y="2433483"/>
            <a:ext cx="576064" cy="576064"/>
          </a:xfrm>
          <a:prstGeom prst="rect">
            <a:avLst/>
          </a:prstGeom>
        </p:spPr>
      </p:pic>
      <p:pic>
        <p:nvPicPr>
          <p:cNvPr id="9" name="Picture 8"/>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7998788" y="1829455"/>
            <a:ext cx="713060" cy="607422"/>
          </a:xfrm>
          <a:prstGeom prst="rect">
            <a:avLst/>
          </a:prstGeom>
        </p:spPr>
      </p:pic>
    </p:spTree>
    <p:extLst>
      <p:ext uri="{BB962C8B-B14F-4D97-AF65-F5344CB8AC3E}">
        <p14:creationId xmlns:p14="http://schemas.microsoft.com/office/powerpoint/2010/main" xmlns="" val="38046789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5889107" y="4791415"/>
            <a:ext cx="2929007" cy="1508105"/>
          </a:xfrm>
          <a:prstGeom prst="rect">
            <a:avLst/>
          </a:prstGeom>
          <a:noFill/>
          <a:ln>
            <a:noFill/>
          </a:ln>
        </p:spPr>
        <p:txBody>
          <a:bodyPr vert="horz" wrap="none" lIns="91440" tIns="45720" rIns="91440" bIns="45720" anchor="t" anchorCtr="0" compatLnSpc="1">
            <a:spAutoFit/>
          </a:bodyPr>
          <a:lstStyle/>
          <a:p>
            <a:pPr marL="285750" marR="0" lvl="0" indent="-285750" algn="l" defTabSz="914400" rtl="0" fontAlgn="auto" hangingPunct="1">
              <a:lnSpc>
                <a:spcPct val="120000"/>
              </a:lnSpc>
              <a:spcBef>
                <a:spcPts val="0"/>
              </a:spcBef>
              <a:spcAft>
                <a:spcPts val="0"/>
              </a:spcAft>
              <a:buSzPct val="100000"/>
              <a:buFont typeface="Wingdings" pitchFamily="2"/>
              <a:buChar char="ü"/>
              <a:tabLst/>
              <a:defRPr sz="1800" b="0" i="0" u="none" strike="noStrike" kern="0" cap="none" spc="0" baseline="0">
                <a:solidFill>
                  <a:srgbClr val="000000"/>
                </a:solidFill>
                <a:uFillTx/>
              </a:defRPr>
            </a:pPr>
            <a:r>
              <a:rPr lang="en-GB" sz="2000" b="0" i="0" u="none" strike="noStrike" kern="1200" cap="none" spc="0" baseline="0" dirty="0" smtClean="0">
                <a:solidFill>
                  <a:srgbClr val="595959"/>
                </a:solidFill>
                <a:uFillTx/>
                <a:latin typeface="Avenir Medium"/>
                <a:cs typeface="Avenir Medium"/>
              </a:rPr>
              <a:t>Highly </a:t>
            </a:r>
            <a:r>
              <a:rPr lang="en-GB" sz="2000" b="0" i="0" u="none" strike="noStrike" kern="1200" cap="none" spc="0" baseline="0" dirty="0">
                <a:solidFill>
                  <a:srgbClr val="595959"/>
                </a:solidFill>
                <a:uFillTx/>
                <a:latin typeface="Avenir Medium"/>
                <a:cs typeface="Avenir Medium"/>
              </a:rPr>
              <a:t>accurate</a:t>
            </a:r>
          </a:p>
          <a:p>
            <a:pPr marL="285750" marR="0" lvl="0" indent="-285750" algn="l" defTabSz="914400" rtl="0" fontAlgn="auto" hangingPunct="1">
              <a:lnSpc>
                <a:spcPct val="120000"/>
              </a:lnSpc>
              <a:spcBef>
                <a:spcPts val="0"/>
              </a:spcBef>
              <a:spcAft>
                <a:spcPts val="0"/>
              </a:spcAft>
              <a:buSzPct val="100000"/>
              <a:buFont typeface="Wingdings" pitchFamily="2"/>
              <a:buChar char="ü"/>
              <a:tabLst/>
              <a:defRPr sz="1800" b="0" i="0" u="none" strike="noStrike" kern="0" cap="none" spc="0" baseline="0">
                <a:solidFill>
                  <a:srgbClr val="000000"/>
                </a:solidFill>
                <a:uFillTx/>
              </a:defRPr>
            </a:pPr>
            <a:r>
              <a:rPr lang="en-GB" sz="2000" b="0" i="0" u="none" strike="noStrike" kern="1200" cap="none" spc="0" baseline="0" dirty="0" smtClean="0">
                <a:solidFill>
                  <a:srgbClr val="595959"/>
                </a:solidFill>
                <a:uFillTx/>
                <a:latin typeface="Avenir Medium"/>
                <a:cs typeface="Avenir Medium"/>
              </a:rPr>
              <a:t>Fast &amp; </a:t>
            </a:r>
            <a:r>
              <a:rPr lang="en-GB" sz="2000" b="0" i="1" u="none" strike="noStrike" kern="1200" cap="none" spc="0" baseline="0" dirty="0" smtClean="0">
                <a:solidFill>
                  <a:srgbClr val="595959"/>
                </a:solidFill>
                <a:uFillTx/>
                <a:latin typeface="Avenir Medium"/>
                <a:cs typeface="Avenir Medium"/>
              </a:rPr>
              <a:t>no calibration</a:t>
            </a:r>
            <a:endParaRPr lang="en-GB" sz="2000" b="0" i="1" u="none" strike="noStrike" kern="1200" cap="none" spc="0" baseline="0" dirty="0">
              <a:solidFill>
                <a:srgbClr val="595959"/>
              </a:solidFill>
              <a:uFillTx/>
              <a:latin typeface="Avenir Medium"/>
              <a:cs typeface="Avenir Medium"/>
            </a:endParaRPr>
          </a:p>
          <a:p>
            <a:pPr marL="285750" marR="0" lvl="0" indent="-285750" algn="l" defTabSz="914400" rtl="0" fontAlgn="auto" hangingPunct="1">
              <a:lnSpc>
                <a:spcPct val="120000"/>
              </a:lnSpc>
              <a:spcBef>
                <a:spcPts val="0"/>
              </a:spcBef>
              <a:spcAft>
                <a:spcPts val="0"/>
              </a:spcAft>
              <a:buSzPct val="100000"/>
              <a:buFont typeface="Wingdings" pitchFamily="2"/>
              <a:buChar char="ü"/>
              <a:tabLst/>
              <a:defRPr sz="1800" b="0" i="0" u="none" strike="noStrike" kern="0" cap="none" spc="0" baseline="0">
                <a:solidFill>
                  <a:srgbClr val="000000"/>
                </a:solidFill>
                <a:uFillTx/>
              </a:defRPr>
            </a:pPr>
            <a:r>
              <a:rPr lang="en-GB" sz="2000" b="0" i="0" u="none" strike="noStrike" kern="1200" cap="none" spc="0" baseline="0" dirty="0">
                <a:solidFill>
                  <a:srgbClr val="595959"/>
                </a:solidFill>
                <a:uFillTx/>
                <a:latin typeface="Avenir Medium"/>
                <a:cs typeface="Avenir Medium"/>
              </a:rPr>
              <a:t>Minimal maintenance</a:t>
            </a:r>
          </a:p>
          <a:p>
            <a:pPr marL="285750" marR="0" lvl="0" indent="-285750" algn="l" defTabSz="914400" rtl="0" fontAlgn="auto" hangingPunct="1">
              <a:lnSpc>
                <a:spcPct val="100000"/>
              </a:lnSpc>
              <a:spcBef>
                <a:spcPts val="0"/>
              </a:spcBef>
              <a:spcAft>
                <a:spcPts val="0"/>
              </a:spcAft>
              <a:buSzPct val="100000"/>
              <a:buFont typeface="Wingdings" pitchFamily="2"/>
              <a:buChar char="ü"/>
              <a:tabLst/>
              <a:defRPr sz="1800" b="0" i="0" u="none" strike="noStrike" kern="0" cap="none" spc="0" baseline="0">
                <a:solidFill>
                  <a:srgbClr val="000000"/>
                </a:solidFill>
                <a:uFillTx/>
              </a:defRPr>
            </a:pPr>
            <a:endParaRPr lang="en-GB" sz="2000" b="0" i="0" u="none" strike="noStrike" kern="1200" cap="none" spc="0" baseline="0" dirty="0">
              <a:solidFill>
                <a:srgbClr val="000000"/>
              </a:solidFill>
              <a:uFillTx/>
              <a:latin typeface="Avenir Medium"/>
              <a:cs typeface="Avenir Medium"/>
            </a:endParaRPr>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21</a:t>
            </a:fld>
            <a:endParaRPr lang="en-GB"/>
          </a:p>
        </p:txBody>
      </p:sp>
      <p:sp>
        <p:nvSpPr>
          <p:cNvPr id="5" name="TextBox 6"/>
          <p:cNvSpPr txBox="1"/>
          <p:nvPr/>
        </p:nvSpPr>
        <p:spPr>
          <a:xfrm>
            <a:off x="815880" y="4791415"/>
            <a:ext cx="4044697" cy="1508105"/>
          </a:xfrm>
          <a:prstGeom prst="rect">
            <a:avLst/>
          </a:prstGeom>
          <a:noFill/>
          <a:ln>
            <a:noFill/>
          </a:ln>
        </p:spPr>
        <p:txBody>
          <a:bodyPr vert="horz" wrap="none" lIns="91440" tIns="45720" rIns="91440" bIns="45720" anchor="t" anchorCtr="0" compatLnSpc="1">
            <a:spAutoFit/>
          </a:bodyPr>
          <a:lstStyle/>
          <a:p>
            <a:pPr marL="285750" marR="0" lvl="0" indent="-285750" algn="l" defTabSz="914400" rtl="0" fontAlgn="auto" hangingPunct="1">
              <a:lnSpc>
                <a:spcPct val="120000"/>
              </a:lnSpc>
              <a:spcBef>
                <a:spcPts val="0"/>
              </a:spcBef>
              <a:spcAft>
                <a:spcPts val="0"/>
              </a:spcAft>
              <a:buSzPct val="100000"/>
              <a:buFont typeface="Wingdings" pitchFamily="2"/>
              <a:buChar char="ü"/>
              <a:tabLst/>
              <a:defRPr sz="1800" b="0" i="0" u="none" strike="noStrike" kern="0" cap="none" spc="0" baseline="0">
                <a:solidFill>
                  <a:srgbClr val="000000"/>
                </a:solidFill>
                <a:uFillTx/>
              </a:defRPr>
            </a:pPr>
            <a:r>
              <a:rPr lang="en-GB" sz="2000" b="0" i="0" u="none" strike="noStrike" kern="1200" cap="none" spc="0" baseline="0" dirty="0" smtClean="0">
                <a:solidFill>
                  <a:srgbClr val="595959"/>
                </a:solidFill>
                <a:uFillTx/>
                <a:latin typeface="Avenir Medium"/>
                <a:cs typeface="Avenir Medium"/>
              </a:rPr>
              <a:t>Affordable &amp; robust</a:t>
            </a:r>
            <a:endParaRPr lang="en-GB" sz="2000" b="0" i="0" u="none" strike="noStrike" kern="1200" cap="none" spc="0" baseline="0" dirty="0">
              <a:solidFill>
                <a:srgbClr val="595959"/>
              </a:solidFill>
              <a:uFillTx/>
              <a:latin typeface="Avenir Medium"/>
              <a:cs typeface="Avenir Medium"/>
            </a:endParaRPr>
          </a:p>
          <a:p>
            <a:pPr marL="285750" marR="0" lvl="0" indent="-285750" algn="l" defTabSz="914400" rtl="0" fontAlgn="auto" hangingPunct="1">
              <a:lnSpc>
                <a:spcPct val="120000"/>
              </a:lnSpc>
              <a:spcBef>
                <a:spcPts val="0"/>
              </a:spcBef>
              <a:spcAft>
                <a:spcPts val="0"/>
              </a:spcAft>
              <a:buSzPct val="100000"/>
              <a:buFont typeface="Wingdings" pitchFamily="2"/>
              <a:buChar char="ü"/>
              <a:tabLst/>
              <a:defRPr sz="1800" b="0" i="0" u="none" strike="noStrike" kern="0" cap="none" spc="0" baseline="0">
                <a:solidFill>
                  <a:srgbClr val="000000"/>
                </a:solidFill>
                <a:uFillTx/>
              </a:defRPr>
            </a:pPr>
            <a:r>
              <a:rPr lang="en-GB" sz="2000" b="0" i="1" u="none" strike="noStrike" kern="1200" cap="none" spc="0" baseline="0" dirty="0">
                <a:solidFill>
                  <a:srgbClr val="595959"/>
                </a:solidFill>
                <a:uFillTx/>
                <a:latin typeface="Avenir Medium"/>
                <a:cs typeface="Avenir Medium"/>
              </a:rPr>
              <a:t>Multiple toxins, simultaneously</a:t>
            </a:r>
          </a:p>
          <a:p>
            <a:pPr marL="285750" marR="0" lvl="0" indent="-285750" algn="l" defTabSz="914400" rtl="0" fontAlgn="auto" hangingPunct="1">
              <a:lnSpc>
                <a:spcPct val="120000"/>
              </a:lnSpc>
              <a:spcBef>
                <a:spcPts val="0"/>
              </a:spcBef>
              <a:spcAft>
                <a:spcPts val="0"/>
              </a:spcAft>
              <a:buSzPct val="100000"/>
              <a:buFont typeface="Wingdings" pitchFamily="2"/>
              <a:buChar char="ü"/>
              <a:tabLst/>
              <a:defRPr sz="1800" b="0" i="0" u="none" strike="noStrike" kern="0" cap="none" spc="0" baseline="0">
                <a:solidFill>
                  <a:srgbClr val="000000"/>
                </a:solidFill>
                <a:uFillTx/>
              </a:defRPr>
            </a:pPr>
            <a:r>
              <a:rPr lang="en-GB" sz="2000" b="0" i="0" u="none" strike="noStrike" kern="1200" cap="none" spc="0" baseline="0" dirty="0">
                <a:solidFill>
                  <a:srgbClr val="595959"/>
                </a:solidFill>
                <a:uFillTx/>
                <a:latin typeface="Avenir Medium"/>
                <a:cs typeface="Avenir Medium"/>
              </a:rPr>
              <a:t>Used by non-</a:t>
            </a:r>
            <a:r>
              <a:rPr lang="en-GB" sz="2000" b="0" i="0" u="none" strike="noStrike" kern="1200" cap="none" spc="0" baseline="0" dirty="0" smtClean="0">
                <a:solidFill>
                  <a:srgbClr val="595959"/>
                </a:solidFill>
                <a:uFillTx/>
                <a:latin typeface="Avenir Medium"/>
                <a:cs typeface="Avenir Medium"/>
              </a:rPr>
              <a:t>scientists</a:t>
            </a:r>
            <a:endParaRPr lang="en-GB" sz="2000" b="0" i="0" u="none" strike="noStrike" kern="1200" cap="none" spc="0" baseline="0" dirty="0">
              <a:solidFill>
                <a:srgbClr val="595959"/>
              </a:solidFill>
              <a:uFillTx/>
              <a:latin typeface="Avenir Medium"/>
              <a:cs typeface="Avenir Medium"/>
            </a:endParaRPr>
          </a:p>
          <a:p>
            <a:pPr marL="285750" marR="0" lvl="0" indent="-285750" algn="l" defTabSz="914400" rtl="0" fontAlgn="auto" hangingPunct="1">
              <a:lnSpc>
                <a:spcPct val="100000"/>
              </a:lnSpc>
              <a:spcBef>
                <a:spcPts val="0"/>
              </a:spcBef>
              <a:spcAft>
                <a:spcPts val="0"/>
              </a:spcAft>
              <a:buSzPct val="100000"/>
              <a:buFont typeface="Wingdings" pitchFamily="2"/>
              <a:buChar char="ü"/>
              <a:tabLst/>
              <a:defRPr sz="1800" b="0" i="0" u="none" strike="noStrike" kern="0" cap="none" spc="0" baseline="0">
                <a:solidFill>
                  <a:srgbClr val="000000"/>
                </a:solidFill>
                <a:uFillTx/>
              </a:defRPr>
            </a:pPr>
            <a:endParaRPr lang="en-GB" sz="2000" b="0" i="0" u="none" strike="noStrike" kern="1200" cap="none" spc="0" baseline="0" dirty="0">
              <a:solidFill>
                <a:srgbClr val="000000"/>
              </a:solidFill>
              <a:uFillTx/>
              <a:latin typeface="Avenir Medium"/>
              <a:cs typeface="Avenir Medium"/>
            </a:endParaRPr>
          </a:p>
        </p:txBody>
      </p:sp>
      <p:pic>
        <p:nvPicPr>
          <p:cNvPr id="6" name="Picture 5"/>
          <p:cNvPicPr>
            <a:picLocks noChangeAspect="1"/>
          </p:cNvPicPr>
          <p:nvPr/>
        </p:nvPicPr>
        <p:blipFill rotWithShape="1">
          <a:blip r:embed="rId2" cstate="email">
            <a:extLst>
              <a:ext uri="{28A0092B-C50C-407E-A947-70E740481C1C}">
                <a14:useLocalDpi xmlns:a14="http://schemas.microsoft.com/office/drawing/2010/main" xmlns=""/>
              </a:ext>
            </a:extLst>
          </a:blip>
          <a:srcRect/>
          <a:stretch/>
        </p:blipFill>
        <p:spPr>
          <a:xfrm>
            <a:off x="2" y="-13428"/>
            <a:ext cx="9912093" cy="4738572"/>
          </a:xfrm>
          <a:prstGeom prst="rect">
            <a:avLst/>
          </a:prstGeom>
          <a:noFill/>
          <a:ln>
            <a:noFill/>
          </a:ln>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l="64623" t="32535" r="4470" b="24302"/>
          <a:stretch>
            <a:fillRect/>
          </a:stretch>
        </p:blipFill>
        <p:spPr bwMode="auto">
          <a:xfrm>
            <a:off x="7041232" y="1628802"/>
            <a:ext cx="1872208" cy="180019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69527" t="14641" b="67572"/>
          <a:stretch/>
        </p:blipFill>
        <p:spPr bwMode="auto">
          <a:xfrm>
            <a:off x="6300624" y="1"/>
            <a:ext cx="3471221" cy="11967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smtClean="0"/>
              <a:t>ToxiMet System: extraction </a:t>
            </a:r>
            <a:r>
              <a:rPr lang="en-US" sz="2000" dirty="0"/>
              <a:t>to highly accurate, </a:t>
            </a:r>
            <a:r>
              <a:rPr lang="en-US" sz="2000" dirty="0" smtClean="0"/>
              <a:t/>
            </a:r>
            <a:br>
              <a:rPr lang="en-US" sz="2000" dirty="0" smtClean="0"/>
            </a:br>
            <a:r>
              <a:rPr lang="en-US" sz="2000" dirty="0" smtClean="0"/>
              <a:t>quantitative </a:t>
            </a:r>
            <a:r>
              <a:rPr lang="en-US" sz="2000" dirty="0"/>
              <a:t>results in just </a:t>
            </a:r>
            <a:r>
              <a:rPr lang="en-US" sz="2000" dirty="0" smtClean="0"/>
              <a:t>45 </a:t>
            </a:r>
            <a:r>
              <a:rPr lang="en-US" sz="2000" dirty="0"/>
              <a:t>minutes</a:t>
            </a:r>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22</a:t>
            </a:fld>
            <a:endParaRPr lang="en-GB"/>
          </a:p>
        </p:txBody>
      </p:sp>
      <p:pic>
        <p:nvPicPr>
          <p:cNvPr id="5" name="Picture 3"/>
          <p:cNvPicPr>
            <a:picLocks noChangeAspect="1"/>
          </p:cNvPicPr>
          <p:nvPr/>
        </p:nvPicPr>
        <p:blipFill rotWithShape="1">
          <a:blip r:embed="rId2" cstate="email">
            <a:extLst>
              <a:ext uri="{28A0092B-C50C-407E-A947-70E740481C1C}">
                <a14:useLocalDpi xmlns:a14="http://schemas.microsoft.com/office/drawing/2010/main" xmlns=""/>
              </a:ext>
            </a:extLst>
          </a:blip>
          <a:srcRect/>
          <a:stretch/>
        </p:blipFill>
        <p:spPr>
          <a:xfrm>
            <a:off x="128464" y="1412774"/>
            <a:ext cx="9549854" cy="3240362"/>
          </a:xfrm>
          <a:prstGeom prst="rect">
            <a:avLst/>
          </a:prstGeom>
          <a:noFill/>
          <a:ln>
            <a:noFill/>
          </a:ln>
        </p:spPr>
      </p:pic>
      <p:sp>
        <p:nvSpPr>
          <p:cNvPr id="6" name="AutoShape 30"/>
          <p:cNvSpPr>
            <a:spLocks noChangeArrowheads="1"/>
          </p:cNvSpPr>
          <p:nvPr/>
        </p:nvSpPr>
        <p:spPr bwMode="auto">
          <a:xfrm>
            <a:off x="344490" y="4869160"/>
            <a:ext cx="3992240" cy="376808"/>
          </a:xfrm>
          <a:prstGeom prst="homePlate">
            <a:avLst>
              <a:gd name="adj" fmla="val 66645"/>
            </a:avLst>
          </a:prstGeom>
          <a:solidFill>
            <a:srgbClr val="86AE2F"/>
          </a:solidFill>
          <a:ln>
            <a:noFill/>
          </a:ln>
          <a:extLst/>
        </p:spPr>
        <p:txBody>
          <a:bodyPr wrap="none" anchor="ctr"/>
          <a:lstStyle/>
          <a:p>
            <a:pPr algn="ctr"/>
            <a:r>
              <a:rPr lang="en-GB" sz="2000" dirty="0">
                <a:solidFill>
                  <a:srgbClr val="FFFFFF"/>
                </a:solidFill>
                <a:latin typeface="Avenir Medium"/>
                <a:cs typeface="Avenir Medium"/>
              </a:rPr>
              <a:t>All methods: 30 min.</a:t>
            </a:r>
          </a:p>
        </p:txBody>
      </p:sp>
      <p:sp>
        <p:nvSpPr>
          <p:cNvPr id="7" name="AutoShape 31"/>
          <p:cNvSpPr>
            <a:spLocks noChangeArrowheads="1"/>
          </p:cNvSpPr>
          <p:nvPr/>
        </p:nvSpPr>
        <p:spPr bwMode="auto">
          <a:xfrm>
            <a:off x="4232920" y="4869160"/>
            <a:ext cx="5216525" cy="376808"/>
          </a:xfrm>
          <a:prstGeom prst="chevron">
            <a:avLst>
              <a:gd name="adj" fmla="val 63070"/>
            </a:avLst>
          </a:prstGeom>
          <a:solidFill>
            <a:srgbClr val="86AE2F"/>
          </a:solidFill>
          <a:ln>
            <a:noFill/>
          </a:ln>
          <a:extLst/>
        </p:spPr>
        <p:txBody>
          <a:bodyPr wrap="none" lIns="126000" anchor="ctr"/>
          <a:lstStyle/>
          <a:p>
            <a:pPr algn="ctr"/>
            <a:r>
              <a:rPr lang="en-GB" sz="2000" dirty="0" smtClean="0">
                <a:solidFill>
                  <a:srgbClr val="FFFFFF"/>
                </a:solidFill>
                <a:latin typeface="Avenir Medium"/>
                <a:cs typeface="Avenir Medium"/>
              </a:rPr>
              <a:t>ToxiMet System: 15min</a:t>
            </a:r>
            <a:r>
              <a:rPr lang="en-GB" sz="2000" dirty="0">
                <a:solidFill>
                  <a:srgbClr val="FFFFFF"/>
                </a:solidFill>
                <a:latin typeface="Avenir Medium"/>
                <a:cs typeface="Avenir Medium"/>
              </a:rPr>
              <a:t>.</a:t>
            </a:r>
          </a:p>
        </p:txBody>
      </p:sp>
    </p:spTree>
    <p:extLst>
      <p:ext uri="{BB962C8B-B14F-4D97-AF65-F5344CB8AC3E}">
        <p14:creationId xmlns:p14="http://schemas.microsoft.com/office/powerpoint/2010/main" xmlns="" val="25816562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9066212" cy="1080120"/>
          </a:xfrm>
        </p:spPr>
        <p:txBody>
          <a:bodyPr/>
          <a:lstStyle/>
          <a:p>
            <a:pPr lvl="0" algn="ctr"/>
            <a:r>
              <a:rPr lang="en-US" sz="1800" dirty="0" err="1" smtClean="0"/>
              <a:t>ToxiQuant</a:t>
            </a:r>
            <a:r>
              <a:rPr lang="en-US" sz="1800" dirty="0" smtClean="0"/>
              <a:t> instrument touch-screen interface </a:t>
            </a:r>
            <a:r>
              <a:rPr lang="en-US" sz="1800" dirty="0"/>
              <a:t>designed for easy </a:t>
            </a:r>
            <a:r>
              <a:rPr lang="en-US" sz="1800" dirty="0" smtClean="0"/>
              <a:t>operation by </a:t>
            </a:r>
            <a:r>
              <a:rPr lang="en-US" sz="1800" dirty="0"/>
              <a:t/>
            </a:r>
            <a:br>
              <a:rPr lang="en-US" sz="1800" dirty="0"/>
            </a:br>
            <a:r>
              <a:rPr lang="en-US" sz="1800" dirty="0"/>
              <a:t>non-scientists and with </a:t>
            </a:r>
            <a:r>
              <a:rPr lang="en-US" sz="1800" i="1" dirty="0"/>
              <a:t>no </a:t>
            </a:r>
            <a:r>
              <a:rPr lang="en-US" sz="1800" i="1" dirty="0" smtClean="0"/>
              <a:t>opportunity for interfering with integrity of results</a:t>
            </a:r>
            <a:endParaRPr lang="en-US" sz="1800" i="1"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23</a:t>
            </a:fld>
            <a:endParaRPr lang="en-GB"/>
          </a:p>
        </p:txBody>
      </p:sp>
      <p:pic>
        <p:nvPicPr>
          <p:cNvPr id="5" name="Picture 6"/>
          <p:cNvPicPr>
            <a:picLocks noChangeAspect="1"/>
          </p:cNvPicPr>
          <p:nvPr/>
        </p:nvPicPr>
        <p:blipFill rotWithShape="1">
          <a:blip r:embed="rId2" cstate="email">
            <a:extLst>
              <a:ext uri="{28A0092B-C50C-407E-A947-70E740481C1C}">
                <a14:useLocalDpi xmlns:a14="http://schemas.microsoft.com/office/drawing/2010/main" xmlns=""/>
              </a:ext>
            </a:extLst>
          </a:blip>
          <a:srcRect/>
          <a:stretch/>
        </p:blipFill>
        <p:spPr>
          <a:xfrm>
            <a:off x="223312" y="1493373"/>
            <a:ext cx="9393080" cy="4117242"/>
          </a:xfrm>
          <a:prstGeom prst="rect">
            <a:avLst/>
          </a:prstGeom>
          <a:noFill/>
          <a:ln>
            <a:noFill/>
          </a:ln>
        </p:spPr>
      </p:pic>
    </p:spTree>
    <p:extLst>
      <p:ext uri="{BB962C8B-B14F-4D97-AF65-F5344CB8AC3E}">
        <p14:creationId xmlns:p14="http://schemas.microsoft.com/office/powerpoint/2010/main" xmlns="" val="40709381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1800" dirty="0" smtClean="0"/>
              <a:t>Innovative combination of sophisticated spectroscopy and </a:t>
            </a:r>
            <a:r>
              <a:rPr lang="en-US" sz="1800" dirty="0" err="1" smtClean="0"/>
              <a:t>chemometric</a:t>
            </a:r>
            <a:r>
              <a:rPr lang="en-US" sz="1800" dirty="0" smtClean="0"/>
              <a:t> software allows </a:t>
            </a:r>
            <a:r>
              <a:rPr lang="en-US" sz="1800" i="1" dirty="0" smtClean="0"/>
              <a:t>simultaneous and accurate multiple toxin </a:t>
            </a:r>
            <a:r>
              <a:rPr lang="en-US" sz="1800" dirty="0" smtClean="0"/>
              <a:t>measurement</a:t>
            </a:r>
            <a:endParaRPr lang="en-US" sz="1800" dirty="0"/>
          </a:p>
        </p:txBody>
      </p:sp>
      <p:sp>
        <p:nvSpPr>
          <p:cNvPr id="5" name="TextBox 4"/>
          <p:cNvSpPr txBox="1"/>
          <p:nvPr/>
        </p:nvSpPr>
        <p:spPr>
          <a:xfrm>
            <a:off x="416496" y="2733308"/>
            <a:ext cx="2520280" cy="584775"/>
          </a:xfrm>
          <a:prstGeom prst="rect">
            <a:avLst/>
          </a:prstGeom>
          <a:noFill/>
        </p:spPr>
        <p:txBody>
          <a:bodyPr wrap="square" rtlCol="0">
            <a:spAutoFit/>
          </a:bodyPr>
          <a:lstStyle/>
          <a:p>
            <a:r>
              <a:rPr lang="en-GB" sz="1600" dirty="0" smtClean="0">
                <a:latin typeface="+mn-lt"/>
              </a:rPr>
              <a:t>Fluorescence </a:t>
            </a:r>
          </a:p>
          <a:p>
            <a:r>
              <a:rPr lang="en-GB" sz="1600" dirty="0" smtClean="0">
                <a:latin typeface="+mn-lt"/>
              </a:rPr>
              <a:t>signals</a:t>
            </a:r>
            <a:endParaRPr lang="en-GB" sz="1600" dirty="0">
              <a:latin typeface="+mn-lt"/>
            </a:endParaRPr>
          </a:p>
        </p:txBody>
      </p:sp>
      <p:grpSp>
        <p:nvGrpSpPr>
          <p:cNvPr id="3" name="Group 2"/>
          <p:cNvGrpSpPr/>
          <p:nvPr/>
        </p:nvGrpSpPr>
        <p:grpSpPr>
          <a:xfrm>
            <a:off x="272480" y="1082673"/>
            <a:ext cx="9181428" cy="1594304"/>
            <a:chOff x="128465" y="1693453"/>
            <a:chExt cx="9181428" cy="1594304"/>
          </a:xfrm>
        </p:grpSpPr>
        <p:pic>
          <p:nvPicPr>
            <p:cNvPr id="6" name="Picture 2"/>
            <p:cNvPicPr>
              <a:picLocks noChangeAspect="1" noChangeArrowheads="1"/>
            </p:cNvPicPr>
            <p:nvPr/>
          </p:nvPicPr>
          <p:blipFill rotWithShape="1">
            <a:blip r:embed="rId3" cstate="email">
              <a:extLst>
                <a:ext uri="{28A0092B-C50C-407E-A947-70E740481C1C}">
                  <a14:useLocalDpi xmlns:a14="http://schemas.microsoft.com/office/drawing/2010/main" xmlns=""/>
                </a:ext>
              </a:extLst>
            </a:blip>
            <a:srcRect l="1" r="31995"/>
            <a:stretch/>
          </p:blipFill>
          <p:spPr bwMode="auto">
            <a:xfrm>
              <a:off x="128465" y="1751053"/>
              <a:ext cx="2232248" cy="15367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4" cstate="email">
              <a:extLst>
                <a:ext uri="{28A0092B-C50C-407E-A947-70E740481C1C}">
                  <a14:useLocalDpi xmlns:a14="http://schemas.microsoft.com/office/drawing/2010/main" xmlns=""/>
                </a:ext>
              </a:extLst>
            </a:blip>
            <a:srcRect t="-1"/>
            <a:stretch/>
          </p:blipFill>
          <p:spPr bwMode="auto">
            <a:xfrm>
              <a:off x="4709494" y="1693453"/>
              <a:ext cx="2362200" cy="158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cap="flat" cmpd="sng" algn="ctr">
                  <a:solidFill>
                    <a:srgbClr val="808080"/>
                  </a:solidFill>
                  <a:prstDash val="solid"/>
                  <a:miter lim="800000"/>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2504728" y="1879825"/>
              <a:ext cx="2304256" cy="138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5"/>
            <p:cNvPicPr>
              <a:picLocks noChangeAspect="1" noChangeArrowheads="1"/>
            </p:cNvPicPr>
            <p:nvPr/>
          </p:nvPicPr>
          <p:blipFill>
            <a:blip r:embed="rId6" cstate="email">
              <a:extLst>
                <a:ext uri="{28A0092B-C50C-407E-A947-70E740481C1C}">
                  <a14:useLocalDpi xmlns:a14="http://schemas.microsoft.com/office/drawing/2010/main" xmlns=""/>
                </a:ext>
              </a:extLst>
            </a:blip>
            <a:srcRect/>
            <a:stretch>
              <a:fillRect/>
            </a:stretch>
          </p:blipFill>
          <p:spPr bwMode="auto">
            <a:xfrm>
              <a:off x="7329264" y="1913834"/>
              <a:ext cx="1980629" cy="13251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cap="flat" cmpd="sng" algn="ctr">
                  <a:solidFill>
                    <a:srgbClr val="808080"/>
                  </a:solidFill>
                  <a:prstDash val="solid"/>
                  <a:miter lim="800000"/>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10" name="TextBox 9"/>
          <p:cNvSpPr txBox="1"/>
          <p:nvPr/>
        </p:nvSpPr>
        <p:spPr>
          <a:xfrm>
            <a:off x="2864767" y="2678654"/>
            <a:ext cx="1872208" cy="584775"/>
          </a:xfrm>
          <a:prstGeom prst="rect">
            <a:avLst/>
          </a:prstGeom>
          <a:noFill/>
        </p:spPr>
        <p:txBody>
          <a:bodyPr wrap="square" rtlCol="0">
            <a:spAutoFit/>
          </a:bodyPr>
          <a:lstStyle/>
          <a:p>
            <a:r>
              <a:rPr lang="en-GB" sz="1600" dirty="0" smtClean="0">
                <a:latin typeface="+mn-lt"/>
              </a:rPr>
              <a:t>Fluorescence</a:t>
            </a:r>
          </a:p>
          <a:p>
            <a:r>
              <a:rPr lang="en-GB" sz="1600" dirty="0" smtClean="0">
                <a:latin typeface="+mn-lt"/>
              </a:rPr>
              <a:t>spectra</a:t>
            </a:r>
            <a:endParaRPr lang="en-GB" sz="1600" dirty="0">
              <a:latin typeface="+mn-lt"/>
            </a:endParaRPr>
          </a:p>
        </p:txBody>
      </p:sp>
      <p:sp>
        <p:nvSpPr>
          <p:cNvPr id="11" name="TextBox 10"/>
          <p:cNvSpPr txBox="1"/>
          <p:nvPr/>
        </p:nvSpPr>
        <p:spPr>
          <a:xfrm>
            <a:off x="5081836" y="2753792"/>
            <a:ext cx="1905545" cy="830997"/>
          </a:xfrm>
          <a:prstGeom prst="rect">
            <a:avLst/>
          </a:prstGeom>
          <a:noFill/>
        </p:spPr>
        <p:txBody>
          <a:bodyPr wrap="square" rtlCol="0">
            <a:spAutoFit/>
          </a:bodyPr>
          <a:lstStyle/>
          <a:p>
            <a:r>
              <a:rPr lang="en-GB" sz="1600" dirty="0" smtClean="0">
                <a:latin typeface="+mn-lt"/>
              </a:rPr>
              <a:t>Chemometric</a:t>
            </a:r>
          </a:p>
          <a:p>
            <a:r>
              <a:rPr lang="en-GB" sz="1600" dirty="0">
                <a:latin typeface="+mn-lt"/>
              </a:rPr>
              <a:t>p</a:t>
            </a:r>
            <a:r>
              <a:rPr lang="en-GB" sz="1600" dirty="0" smtClean="0">
                <a:latin typeface="+mn-lt"/>
              </a:rPr>
              <a:t>redictions</a:t>
            </a:r>
          </a:p>
          <a:p>
            <a:endParaRPr lang="en-GB" sz="1600" dirty="0">
              <a:latin typeface="+mn-lt"/>
            </a:endParaRPr>
          </a:p>
        </p:txBody>
      </p:sp>
      <p:sp>
        <p:nvSpPr>
          <p:cNvPr id="12" name="TextBox 11"/>
          <p:cNvSpPr txBox="1"/>
          <p:nvPr/>
        </p:nvSpPr>
        <p:spPr>
          <a:xfrm>
            <a:off x="7836050" y="2753792"/>
            <a:ext cx="967060" cy="584775"/>
          </a:xfrm>
          <a:prstGeom prst="rect">
            <a:avLst/>
          </a:prstGeom>
          <a:noFill/>
        </p:spPr>
        <p:txBody>
          <a:bodyPr wrap="none" rtlCol="0">
            <a:spAutoFit/>
          </a:bodyPr>
          <a:lstStyle/>
          <a:p>
            <a:r>
              <a:rPr lang="en-GB" sz="1600" dirty="0" smtClean="0">
                <a:latin typeface="+mn-lt"/>
              </a:rPr>
              <a:t>Results</a:t>
            </a:r>
          </a:p>
          <a:p>
            <a:r>
              <a:rPr lang="en-GB" sz="1600" dirty="0" smtClean="0">
                <a:latin typeface="+mn-lt"/>
              </a:rPr>
              <a:t>displayed</a:t>
            </a:r>
            <a:endParaRPr lang="en-GB" sz="1600" dirty="0">
              <a:latin typeface="+mn-lt"/>
            </a:endParaRPr>
          </a:p>
        </p:txBody>
      </p:sp>
      <p:sp>
        <p:nvSpPr>
          <p:cNvPr id="13" name="TextBox 12"/>
          <p:cNvSpPr txBox="1"/>
          <p:nvPr/>
        </p:nvSpPr>
        <p:spPr>
          <a:xfrm>
            <a:off x="995743" y="3584789"/>
            <a:ext cx="7776863" cy="2277547"/>
          </a:xfrm>
          <a:prstGeom prst="rect">
            <a:avLst/>
          </a:prstGeom>
          <a:noFill/>
        </p:spPr>
        <p:txBody>
          <a:bodyPr wrap="square" rtlCol="0">
            <a:spAutoFit/>
          </a:bodyPr>
          <a:lstStyle/>
          <a:p>
            <a:pPr marL="285750" indent="-285750" algn="l">
              <a:spcAft>
                <a:spcPts val="1200"/>
              </a:spcAft>
              <a:buClr>
                <a:srgbClr val="418200"/>
              </a:buClr>
              <a:buSzPct val="100000"/>
              <a:buFont typeface="Lucida Grande"/>
              <a:buChar char="➤"/>
            </a:pPr>
            <a:r>
              <a:rPr lang="en-US" sz="1400" dirty="0">
                <a:latin typeface="Arial" panose="020B0604020202020204" pitchFamily="34" charset="0"/>
                <a:cs typeface="Arial" panose="020B0604020202020204" pitchFamily="34" charset="0"/>
              </a:rPr>
              <a:t>Sophisticated optical system enables the generation of an accurate and precise fluorescence signal by </a:t>
            </a:r>
            <a:r>
              <a:rPr lang="en-US" sz="1400" dirty="0" smtClean="0">
                <a:latin typeface="Arial" panose="020B0604020202020204" pitchFamily="34" charset="0"/>
                <a:cs typeface="Arial" panose="020B0604020202020204" pitchFamily="34" charset="0"/>
              </a:rPr>
              <a:t>a mixture </a:t>
            </a:r>
            <a:r>
              <a:rPr lang="en-US" sz="1400" dirty="0">
                <a:latin typeface="Arial" panose="020B0604020202020204" pitchFamily="34" charset="0"/>
                <a:cs typeface="Arial" panose="020B0604020202020204" pitchFamily="34" charset="0"/>
              </a:rPr>
              <a:t>of </a:t>
            </a:r>
            <a:r>
              <a:rPr lang="en-US" sz="1400" dirty="0" smtClean="0">
                <a:latin typeface="Arial" panose="020B0604020202020204" pitchFamily="34" charset="0"/>
                <a:cs typeface="Arial" panose="020B0604020202020204" pitchFamily="34" charset="0"/>
              </a:rPr>
              <a:t>toxins </a:t>
            </a:r>
            <a:r>
              <a:rPr lang="en-US" sz="1400" dirty="0" err="1" smtClean="0">
                <a:latin typeface="Arial" panose="020B0604020202020204" pitchFamily="34" charset="0"/>
                <a:cs typeface="Arial" panose="020B0604020202020204" pitchFamily="34" charset="0"/>
              </a:rPr>
              <a:t>immobilised</a:t>
            </a:r>
            <a:r>
              <a:rPr lang="en-US" sz="1400" dirty="0" smtClean="0">
                <a:latin typeface="Arial" panose="020B0604020202020204" pitchFamily="34" charset="0"/>
                <a:cs typeface="Arial" panose="020B0604020202020204" pitchFamily="34" charset="0"/>
              </a:rPr>
              <a:t> on the </a:t>
            </a:r>
            <a:r>
              <a:rPr lang="en-US" sz="1400" dirty="0" err="1" smtClean="0">
                <a:latin typeface="Arial" panose="020B0604020202020204" pitchFamily="34" charset="0"/>
                <a:cs typeface="Arial" panose="020B0604020202020204" pitchFamily="34" charset="0"/>
              </a:rPr>
              <a:t>ToxiTrace</a:t>
            </a:r>
            <a:r>
              <a:rPr lang="en-US" sz="1400" dirty="0" smtClean="0">
                <a:latin typeface="Arial" panose="020B0604020202020204" pitchFamily="34" charset="0"/>
                <a:cs typeface="Arial" panose="020B0604020202020204" pitchFamily="34" charset="0"/>
              </a:rPr>
              <a:t> cartridge</a:t>
            </a:r>
            <a:endParaRPr lang="en-US" sz="1400" dirty="0">
              <a:latin typeface="Arial" panose="020B0604020202020204" pitchFamily="34" charset="0"/>
              <a:cs typeface="Arial" panose="020B0604020202020204" pitchFamily="34" charset="0"/>
            </a:endParaRPr>
          </a:p>
          <a:p>
            <a:pPr marL="285750" indent="-285750" algn="l">
              <a:spcAft>
                <a:spcPts val="1200"/>
              </a:spcAft>
              <a:buClr>
                <a:srgbClr val="418200"/>
              </a:buClr>
              <a:buSzPct val="100000"/>
              <a:buFont typeface="Lucida Grande"/>
              <a:buChar char="➤"/>
            </a:pPr>
            <a:r>
              <a:rPr lang="en-US" sz="1400" dirty="0">
                <a:latin typeface="Arial" panose="020B0604020202020204" pitchFamily="34" charset="0"/>
                <a:cs typeface="Arial" panose="020B0604020202020204" pitchFamily="34" charset="0"/>
              </a:rPr>
              <a:t>The fluorescence signal is converted into a mixed fluorescence spectrum by a </a:t>
            </a:r>
            <a:r>
              <a:rPr lang="en-US" sz="1400" dirty="0" smtClean="0">
                <a:latin typeface="Arial" panose="020B0604020202020204" pitchFamily="34" charset="0"/>
                <a:cs typeface="Arial" panose="020B0604020202020204" pitchFamily="34" charset="0"/>
              </a:rPr>
              <a:t>mini-spectrometer incorporated within the </a:t>
            </a:r>
            <a:r>
              <a:rPr lang="en-US" sz="1400" dirty="0" err="1" smtClean="0">
                <a:latin typeface="Arial" panose="020B0604020202020204" pitchFamily="34" charset="0"/>
                <a:cs typeface="Arial" panose="020B0604020202020204" pitchFamily="34" charset="0"/>
              </a:rPr>
              <a:t>ToxiQuant</a:t>
            </a:r>
            <a:r>
              <a:rPr lang="en-US" sz="1400" dirty="0" smtClean="0">
                <a:latin typeface="Arial" panose="020B0604020202020204" pitchFamily="34" charset="0"/>
                <a:cs typeface="Arial" panose="020B0604020202020204" pitchFamily="34" charset="0"/>
              </a:rPr>
              <a:t> instrument</a:t>
            </a:r>
            <a:endParaRPr lang="en-US" sz="1400" dirty="0">
              <a:latin typeface="Arial" panose="020B0604020202020204" pitchFamily="34" charset="0"/>
              <a:cs typeface="Arial" panose="020B0604020202020204" pitchFamily="34" charset="0"/>
            </a:endParaRPr>
          </a:p>
          <a:p>
            <a:pPr marL="285750" indent="-285750" algn="l">
              <a:spcAft>
                <a:spcPts val="1200"/>
              </a:spcAft>
              <a:buClr>
                <a:srgbClr val="418200"/>
              </a:buClr>
              <a:buSzPct val="100000"/>
              <a:buFont typeface="Lucida Grande"/>
              <a:buChar char="➤"/>
            </a:pPr>
            <a:r>
              <a:rPr lang="en-US" sz="1400" dirty="0">
                <a:latin typeface="Arial" panose="020B0604020202020204" pitchFamily="34" charset="0"/>
                <a:cs typeface="Arial" panose="020B0604020202020204" pitchFamily="34" charset="0"/>
              </a:rPr>
              <a:t>The mixed spectrum is interrogated by a sophisticated </a:t>
            </a:r>
            <a:r>
              <a:rPr lang="en-US" sz="1400" dirty="0" smtClean="0">
                <a:latin typeface="Arial" panose="020B0604020202020204" pitchFamily="34" charset="0"/>
                <a:cs typeface="Arial" panose="020B0604020202020204" pitchFamily="34" charset="0"/>
              </a:rPr>
              <a:t>proprietary </a:t>
            </a:r>
            <a:r>
              <a:rPr lang="en-US" sz="1400" dirty="0" err="1" smtClean="0">
                <a:latin typeface="Arial" panose="020B0604020202020204" pitchFamily="34" charset="0"/>
                <a:cs typeface="Arial" panose="020B0604020202020204" pitchFamily="34" charset="0"/>
              </a:rPr>
              <a:t>chemometric</a:t>
            </a:r>
            <a:r>
              <a:rPr lang="en-US" sz="1400" dirty="0" smtClean="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algorithm which recognises and accurately quantifies the individual immobilised </a:t>
            </a:r>
            <a:r>
              <a:rPr lang="en-US" sz="1400" dirty="0" smtClean="0">
                <a:latin typeface="Arial" panose="020B0604020202020204" pitchFamily="34" charset="0"/>
                <a:cs typeface="Arial" panose="020B0604020202020204" pitchFamily="34" charset="0"/>
              </a:rPr>
              <a:t>toxins</a:t>
            </a:r>
          </a:p>
          <a:p>
            <a:pPr marL="285750" indent="-285750" algn="l">
              <a:spcAft>
                <a:spcPts val="1200"/>
              </a:spcAft>
              <a:buClr>
                <a:srgbClr val="418200"/>
              </a:buClr>
              <a:buSzPct val="100000"/>
              <a:buFont typeface="Lucida Grande"/>
              <a:buChar char="➤"/>
            </a:pPr>
            <a:r>
              <a:rPr lang="en-US" sz="1400" b="1" i="1" dirty="0" smtClean="0">
                <a:latin typeface="Arial" panose="020B0604020202020204" pitchFamily="34" charset="0"/>
                <a:cs typeface="Arial" panose="020B0604020202020204" pitchFamily="34" charset="0"/>
              </a:rPr>
              <a:t>Expensive</a:t>
            </a:r>
            <a:r>
              <a:rPr lang="en-US" sz="1400" b="1" dirty="0" smtClean="0">
                <a:latin typeface="Arial" panose="020B0604020202020204" pitchFamily="34" charset="0"/>
                <a:cs typeface="Arial" panose="020B0604020202020204" pitchFamily="34" charset="0"/>
              </a:rPr>
              <a:t> </a:t>
            </a:r>
            <a:r>
              <a:rPr lang="en-US" sz="1400" b="1" i="1" dirty="0" smtClean="0">
                <a:latin typeface="Arial" panose="020B0604020202020204" pitchFamily="34" charset="0"/>
                <a:cs typeface="Arial" panose="020B0604020202020204" pitchFamily="34" charset="0"/>
              </a:rPr>
              <a:t>&amp; complex </a:t>
            </a:r>
            <a:r>
              <a:rPr lang="en-US" sz="1400" b="1" dirty="0" smtClean="0">
                <a:latin typeface="Arial" panose="020B0604020202020204" pitchFamily="34" charset="0"/>
                <a:cs typeface="Arial" panose="020B0604020202020204" pitchFamily="34" charset="0"/>
              </a:rPr>
              <a:t>chromatographic separation &amp; measurement (HPLC) </a:t>
            </a:r>
            <a:r>
              <a:rPr lang="en-US" sz="1400" b="1" dirty="0" smtClean="0">
                <a:solidFill>
                  <a:srgbClr val="FF0000"/>
                </a:solidFill>
                <a:latin typeface="Arial" panose="020B0604020202020204" pitchFamily="34" charset="0"/>
                <a:cs typeface="Arial" panose="020B0604020202020204" pitchFamily="34" charset="0"/>
              </a:rPr>
              <a:t>replaced by </a:t>
            </a:r>
            <a:r>
              <a:rPr lang="en-US" sz="1400" b="1" i="1" dirty="0" smtClean="0">
                <a:solidFill>
                  <a:srgbClr val="FF0000"/>
                </a:solidFill>
                <a:latin typeface="Arial" panose="020B0604020202020204" pitchFamily="34" charset="0"/>
                <a:cs typeface="Arial" panose="020B0604020202020204" pitchFamily="34" charset="0"/>
              </a:rPr>
              <a:t>affordable  &amp; simple </a:t>
            </a:r>
            <a:r>
              <a:rPr lang="en-US" sz="1400" b="1" dirty="0" smtClean="0">
                <a:solidFill>
                  <a:srgbClr val="FF0000"/>
                </a:solidFill>
                <a:latin typeface="Arial" panose="020B0604020202020204" pitchFamily="34" charset="0"/>
                <a:cs typeface="Arial" panose="020B0604020202020204" pitchFamily="34" charset="0"/>
              </a:rPr>
              <a:t>“mathematical” separation &amp; measurement process</a:t>
            </a:r>
            <a:endParaRPr lang="en-US" sz="1400" b="1"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24</a:t>
            </a:fld>
            <a:endParaRPr lang="en-GB"/>
          </a:p>
        </p:txBody>
      </p:sp>
    </p:spTree>
    <p:extLst>
      <p:ext uri="{BB962C8B-B14F-4D97-AF65-F5344CB8AC3E}">
        <p14:creationId xmlns:p14="http://schemas.microsoft.com/office/powerpoint/2010/main" xmlns="" val="25587920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9" name="Picture 43"/>
          <p:cNvPicPr>
            <a:picLocks noChangeAspect="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1352600" y="5157192"/>
            <a:ext cx="2582914" cy="9361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61" name="Picture 42"/>
          <p:cNvPicPr>
            <a:picLocks noChangeAspect="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4088904" y="4928957"/>
            <a:ext cx="1374130" cy="1270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0962" name="Slide Number Placeholder 1"/>
          <p:cNvSpPr>
            <a:spLocks noGrp="1"/>
          </p:cNvSpPr>
          <p:nvPr>
            <p:ph type="sldNum" sz="quarter" idx="4294967295"/>
          </p:nvPr>
        </p:nvSpPr>
        <p:spPr bwMode="auto">
          <a:xfrm>
            <a:off x="7099300" y="6356350"/>
            <a:ext cx="2750244"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2DA0B54-6B49-5B44-A8A5-AA2379A21845}" type="slidenum">
              <a:rPr lang="en-GB" sz="1200">
                <a:solidFill>
                  <a:schemeClr val="bg1"/>
                </a:solidFill>
              </a:rPr>
              <a:pPr eaLnBrk="1" hangingPunct="1"/>
              <a:t>25</a:t>
            </a:fld>
            <a:endParaRPr lang="en-GB" sz="1200" dirty="0">
              <a:solidFill>
                <a:schemeClr val="bg1"/>
              </a:solidFill>
            </a:endParaRPr>
          </a:p>
        </p:txBody>
      </p:sp>
      <p:sp>
        <p:nvSpPr>
          <p:cNvPr id="40963" name="Title 2"/>
          <p:cNvSpPr>
            <a:spLocks noGrp="1"/>
          </p:cNvSpPr>
          <p:nvPr>
            <p:ph type="title"/>
          </p:nvPr>
        </p:nvSpPr>
        <p:spPr/>
        <p:txBody>
          <a:bodyPr/>
          <a:lstStyle/>
          <a:p>
            <a:pPr algn="ctr"/>
            <a:r>
              <a:rPr lang="en-US" sz="1600" dirty="0" smtClean="0"/>
              <a:t>The </a:t>
            </a:r>
            <a:r>
              <a:rPr lang="en-US" sz="1600" dirty="0" err="1" smtClean="0"/>
              <a:t>ToxiQuant</a:t>
            </a:r>
            <a:r>
              <a:rPr lang="en-US" sz="1600" dirty="0" smtClean="0"/>
              <a:t> instrument combines </a:t>
            </a:r>
            <a:r>
              <a:rPr lang="en-US" sz="1600" dirty="0"/>
              <a:t>the best </a:t>
            </a:r>
            <a:r>
              <a:rPr lang="en-US" sz="1600" dirty="0" smtClean="0"/>
              <a:t>properties </a:t>
            </a:r>
            <a:r>
              <a:rPr lang="en-US" sz="1600" dirty="0"/>
              <a:t>of current testing </a:t>
            </a:r>
            <a:r>
              <a:rPr lang="en-US" sz="1600" dirty="0" smtClean="0"/>
              <a:t>methods, and can be successfully operated in factories &amp; warehouses throughout the globe</a:t>
            </a:r>
            <a:endParaRPr lang="en-US" sz="1600" dirty="0"/>
          </a:p>
        </p:txBody>
      </p:sp>
      <p:pic>
        <p:nvPicPr>
          <p:cNvPr id="40964" name="Picture 3"/>
          <p:cNvPicPr>
            <a:picLocks noChangeAspect="1" noChangeArrowheads="1"/>
          </p:cNvPicPr>
          <p:nvPr/>
        </p:nvPicPr>
        <p:blipFill>
          <a:blip r:embed="rId4" cstate="print">
            <a:extLst>
              <a:ext uri="{28A0092B-C50C-407E-A947-70E740481C1C}">
                <a14:useLocalDpi xmlns:a14="http://schemas.microsoft.com/office/drawing/2010/main" xmlns=""/>
              </a:ext>
            </a:extLst>
          </a:blip>
          <a:srcRect/>
          <a:stretch>
            <a:fillRect/>
          </a:stretch>
        </p:blipFill>
        <p:spPr bwMode="auto">
          <a:xfrm>
            <a:off x="5732463" y="1898799"/>
            <a:ext cx="825500" cy="352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65" name="Picture 4"/>
          <p:cNvPicPr>
            <a:picLocks noChangeAspect="1" noChangeArrowheads="1"/>
          </p:cNvPicPr>
          <p:nvPr/>
        </p:nvPicPr>
        <p:blipFill>
          <a:blip r:embed="rId5" cstate="print">
            <a:extLst>
              <a:ext uri="{28A0092B-C50C-407E-A947-70E740481C1C}">
                <a14:useLocalDpi xmlns:a14="http://schemas.microsoft.com/office/drawing/2010/main" xmlns=""/>
              </a:ext>
            </a:extLst>
          </a:blip>
          <a:srcRect/>
          <a:stretch>
            <a:fillRect/>
          </a:stretch>
        </p:blipFill>
        <p:spPr bwMode="auto">
          <a:xfrm>
            <a:off x="5959475" y="2378224"/>
            <a:ext cx="598488" cy="40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66" name="Picture 5"/>
          <p:cNvPicPr>
            <a:picLocks noChangeAspect="1" noChangeArrowheads="1"/>
          </p:cNvPicPr>
          <p:nvPr/>
        </p:nvPicPr>
        <p:blipFill>
          <a:blip r:embed="rId6" cstate="print">
            <a:extLst>
              <a:ext uri="{28A0092B-C50C-407E-A947-70E740481C1C}">
                <a14:useLocalDpi xmlns:a14="http://schemas.microsoft.com/office/drawing/2010/main" xmlns=""/>
              </a:ext>
            </a:extLst>
          </a:blip>
          <a:srcRect/>
          <a:stretch>
            <a:fillRect/>
          </a:stretch>
        </p:blipFill>
        <p:spPr bwMode="auto">
          <a:xfrm>
            <a:off x="5927725" y="2841774"/>
            <a:ext cx="630238" cy="40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67" name="Picture 6"/>
          <p:cNvPicPr>
            <a:picLocks noChangeAspect="1" noChangeArrowheads="1"/>
          </p:cNvPicPr>
          <p:nvPr/>
        </p:nvPicPr>
        <p:blipFill>
          <a:blip r:embed="rId7" cstate="print">
            <a:extLst>
              <a:ext uri="{28A0092B-C50C-407E-A947-70E740481C1C}">
                <a14:useLocalDpi xmlns:a14="http://schemas.microsoft.com/office/drawing/2010/main" xmlns=""/>
              </a:ext>
            </a:extLst>
          </a:blip>
          <a:srcRect/>
          <a:stretch>
            <a:fillRect/>
          </a:stretch>
        </p:blipFill>
        <p:spPr bwMode="auto">
          <a:xfrm>
            <a:off x="1803400" y="1844824"/>
            <a:ext cx="660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68" name="Picture 7"/>
          <p:cNvPicPr>
            <a:picLocks noChangeAspect="1" noChangeArrowheads="1"/>
          </p:cNvPicPr>
          <p:nvPr/>
        </p:nvPicPr>
        <p:blipFill>
          <a:blip r:embed="rId8" cstate="print">
            <a:extLst>
              <a:ext uri="{28A0092B-C50C-407E-A947-70E740481C1C}">
                <a14:useLocalDpi xmlns:a14="http://schemas.microsoft.com/office/drawing/2010/main" xmlns=""/>
              </a:ext>
            </a:extLst>
          </a:blip>
          <a:srcRect/>
          <a:stretch>
            <a:fillRect/>
          </a:stretch>
        </p:blipFill>
        <p:spPr bwMode="auto">
          <a:xfrm>
            <a:off x="1803400" y="2378224"/>
            <a:ext cx="660400" cy="40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69" name="Picture 8"/>
          <p:cNvPicPr>
            <a:picLocks noChangeAspect="1" noChangeArrowheads="1"/>
          </p:cNvPicPr>
          <p:nvPr/>
        </p:nvPicPr>
        <p:blipFill>
          <a:blip r:embed="rId9" cstate="print">
            <a:extLst>
              <a:ext uri="{28A0092B-C50C-407E-A947-70E740481C1C}">
                <a14:useLocalDpi xmlns:a14="http://schemas.microsoft.com/office/drawing/2010/main" xmlns=""/>
              </a:ext>
            </a:extLst>
          </a:blip>
          <a:srcRect/>
          <a:stretch>
            <a:fillRect/>
          </a:stretch>
        </p:blipFill>
        <p:spPr bwMode="auto">
          <a:xfrm>
            <a:off x="1720850" y="2862411"/>
            <a:ext cx="78422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0970" name="AutoShape 9"/>
          <p:cNvSpPr>
            <a:spLocks noChangeArrowheads="1"/>
          </p:cNvSpPr>
          <p:nvPr/>
        </p:nvSpPr>
        <p:spPr bwMode="auto">
          <a:xfrm>
            <a:off x="5586413" y="3572943"/>
            <a:ext cx="2393950" cy="534987"/>
          </a:xfrm>
          <a:prstGeom prst="roundRect">
            <a:avLst>
              <a:gd name="adj" fmla="val 16667"/>
            </a:avLst>
          </a:prstGeom>
          <a:solidFill>
            <a:srgbClr val="EAEAEA"/>
          </a:solidFill>
          <a:ln w="12700">
            <a:solidFill>
              <a:schemeClr val="bg2"/>
            </a:solidFill>
            <a:round/>
            <a:headEnd/>
            <a:tailEnd/>
          </a:ln>
        </p:spPr>
        <p:txBody>
          <a:bodyPr wrap="none" anchor="ctr"/>
          <a:lstStyle/>
          <a:p>
            <a:endParaRPr lang="en-US"/>
          </a:p>
        </p:txBody>
      </p:sp>
      <p:sp>
        <p:nvSpPr>
          <p:cNvPr id="40971" name="AutoShape 10"/>
          <p:cNvSpPr>
            <a:spLocks noChangeArrowheads="1"/>
          </p:cNvSpPr>
          <p:nvPr/>
        </p:nvSpPr>
        <p:spPr bwMode="auto">
          <a:xfrm>
            <a:off x="1646238" y="3572943"/>
            <a:ext cx="2393950" cy="534987"/>
          </a:xfrm>
          <a:prstGeom prst="roundRect">
            <a:avLst>
              <a:gd name="adj" fmla="val 16667"/>
            </a:avLst>
          </a:prstGeom>
          <a:solidFill>
            <a:srgbClr val="EAEAEA"/>
          </a:solidFill>
          <a:ln w="12700">
            <a:solidFill>
              <a:schemeClr val="bg2"/>
            </a:solidFill>
            <a:round/>
            <a:headEnd/>
            <a:tailEnd/>
          </a:ln>
        </p:spPr>
        <p:txBody>
          <a:bodyPr wrap="none" anchor="ctr"/>
          <a:lstStyle/>
          <a:p>
            <a:endParaRPr lang="en-US"/>
          </a:p>
        </p:txBody>
      </p:sp>
      <p:sp>
        <p:nvSpPr>
          <p:cNvPr id="40972" name="Freeform 11"/>
          <p:cNvSpPr>
            <a:spLocks/>
          </p:cNvSpPr>
          <p:nvPr/>
        </p:nvSpPr>
        <p:spPr bwMode="auto">
          <a:xfrm flipV="1">
            <a:off x="3921125" y="3569768"/>
            <a:ext cx="1782763" cy="1066800"/>
          </a:xfrm>
          <a:custGeom>
            <a:avLst/>
            <a:gdLst>
              <a:gd name="T0" fmla="*/ 0 w 2720"/>
              <a:gd name="T1" fmla="*/ 2147483647 h 1820"/>
              <a:gd name="T2" fmla="*/ 2147483647 w 2720"/>
              <a:gd name="T3" fmla="*/ 0 h 1820"/>
              <a:gd name="T4" fmla="*/ 2147483647 w 2720"/>
              <a:gd name="T5" fmla="*/ 0 h 1820"/>
              <a:gd name="T6" fmla="*/ 2147483647 w 2720"/>
              <a:gd name="T7" fmla="*/ 2147483647 h 1820"/>
              <a:gd name="T8" fmla="*/ 2147483647 w 2720"/>
              <a:gd name="T9" fmla="*/ 2147483647 h 1820"/>
              <a:gd name="T10" fmla="*/ 2147483647 w 2720"/>
              <a:gd name="T11" fmla="*/ 2147483647 h 1820"/>
              <a:gd name="T12" fmla="*/ 0 w 2720"/>
              <a:gd name="T13" fmla="*/ 2147483647 h 1820"/>
              <a:gd name="T14" fmla="*/ 0 w 2720"/>
              <a:gd name="T15" fmla="*/ 2147483647 h 1820"/>
              <a:gd name="T16" fmla="*/ 0 60000 65536"/>
              <a:gd name="T17" fmla="*/ 0 60000 65536"/>
              <a:gd name="T18" fmla="*/ 0 60000 65536"/>
              <a:gd name="T19" fmla="*/ 0 60000 65536"/>
              <a:gd name="T20" fmla="*/ 0 60000 65536"/>
              <a:gd name="T21" fmla="*/ 0 60000 65536"/>
              <a:gd name="T22" fmla="*/ 0 60000 65536"/>
              <a:gd name="T23" fmla="*/ 0 60000 65536"/>
              <a:gd name="T24" fmla="*/ 0 w 2720"/>
              <a:gd name="T25" fmla="*/ 0 h 1820"/>
              <a:gd name="T26" fmla="*/ 2720 w 2720"/>
              <a:gd name="T27" fmla="*/ 1820 h 18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20" h="1820">
                <a:moveTo>
                  <a:pt x="0" y="904"/>
                </a:moveTo>
                <a:cubicBezTo>
                  <a:pt x="920" y="840"/>
                  <a:pt x="908" y="0"/>
                  <a:pt x="908" y="0"/>
                </a:cubicBezTo>
                <a:lnTo>
                  <a:pt x="1816" y="0"/>
                </a:lnTo>
                <a:cubicBezTo>
                  <a:pt x="1816" y="0"/>
                  <a:pt x="1808" y="856"/>
                  <a:pt x="2720" y="904"/>
                </a:cubicBezTo>
                <a:cubicBezTo>
                  <a:pt x="2720" y="904"/>
                  <a:pt x="2720" y="1360"/>
                  <a:pt x="2720" y="1816"/>
                </a:cubicBezTo>
                <a:cubicBezTo>
                  <a:pt x="1804" y="1792"/>
                  <a:pt x="1360" y="1200"/>
                  <a:pt x="1360" y="1200"/>
                </a:cubicBezTo>
                <a:cubicBezTo>
                  <a:pt x="1360" y="1200"/>
                  <a:pt x="864" y="1820"/>
                  <a:pt x="0" y="1816"/>
                </a:cubicBezTo>
                <a:cubicBezTo>
                  <a:pt x="0" y="1816"/>
                  <a:pt x="0" y="1360"/>
                  <a:pt x="0" y="904"/>
                </a:cubicBezTo>
                <a:close/>
              </a:path>
            </a:pathLst>
          </a:custGeom>
          <a:solidFill>
            <a:srgbClr val="EAEAEA"/>
          </a:solidFill>
          <a:ln w="12700" cap="flat" cmpd="sng">
            <a:solidFill>
              <a:srgbClr val="808080"/>
            </a:solidFill>
            <a:prstDash val="solid"/>
            <a:round/>
            <a:headEnd/>
            <a:tailEnd/>
          </a:ln>
        </p:spPr>
        <p:txBody>
          <a:bodyPr wrap="none" anchor="ctr"/>
          <a:lstStyle/>
          <a:p>
            <a:endParaRPr lang="en-US"/>
          </a:p>
        </p:txBody>
      </p:sp>
      <p:sp>
        <p:nvSpPr>
          <p:cNvPr id="40973" name="Freeform 12"/>
          <p:cNvSpPr>
            <a:spLocks/>
          </p:cNvSpPr>
          <p:nvPr/>
        </p:nvSpPr>
        <p:spPr bwMode="auto">
          <a:xfrm flipH="1" flipV="1">
            <a:off x="4991100" y="3844405"/>
            <a:ext cx="712788" cy="323850"/>
          </a:xfrm>
          <a:custGeom>
            <a:avLst/>
            <a:gdLst>
              <a:gd name="T0" fmla="*/ 0 w 1088"/>
              <a:gd name="T1" fmla="*/ 2147483647 h 553"/>
              <a:gd name="T2" fmla="*/ 2147483647 w 1088"/>
              <a:gd name="T3" fmla="*/ 0 h 553"/>
              <a:gd name="T4" fmla="*/ 0 60000 65536"/>
              <a:gd name="T5" fmla="*/ 0 60000 65536"/>
              <a:gd name="T6" fmla="*/ 0 w 1088"/>
              <a:gd name="T7" fmla="*/ 0 h 553"/>
              <a:gd name="T8" fmla="*/ 1088 w 1088"/>
              <a:gd name="T9" fmla="*/ 553 h 553"/>
            </a:gdLst>
            <a:ahLst/>
            <a:cxnLst>
              <a:cxn ang="T4">
                <a:pos x="T0" y="T1"/>
              </a:cxn>
              <a:cxn ang="T5">
                <a:pos x="T2" y="T3"/>
              </a:cxn>
            </a:cxnLst>
            <a:rect l="T6" t="T7" r="T8" b="T9"/>
            <a:pathLst>
              <a:path w="1088" h="553">
                <a:moveTo>
                  <a:pt x="0" y="551"/>
                </a:moveTo>
                <a:cubicBezTo>
                  <a:pt x="546" y="553"/>
                  <a:pt x="918" y="200"/>
                  <a:pt x="1088" y="0"/>
                </a:cubicBezTo>
              </a:path>
            </a:pathLst>
          </a:custGeom>
          <a:noFill/>
          <a:ln w="12700" cap="flat" cmpd="sng">
            <a:solidFill>
              <a:srgbClr val="808080"/>
            </a:solidFill>
            <a:prstDash val="solid"/>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974" name="Freeform 13"/>
          <p:cNvSpPr>
            <a:spLocks/>
          </p:cNvSpPr>
          <p:nvPr/>
        </p:nvSpPr>
        <p:spPr bwMode="auto">
          <a:xfrm flipV="1">
            <a:off x="3922713" y="3844405"/>
            <a:ext cx="712787" cy="323850"/>
          </a:xfrm>
          <a:custGeom>
            <a:avLst/>
            <a:gdLst>
              <a:gd name="T0" fmla="*/ 0 w 1088"/>
              <a:gd name="T1" fmla="*/ 2147483647 h 553"/>
              <a:gd name="T2" fmla="*/ 2147483647 w 1088"/>
              <a:gd name="T3" fmla="*/ 0 h 553"/>
              <a:gd name="T4" fmla="*/ 0 60000 65536"/>
              <a:gd name="T5" fmla="*/ 0 60000 65536"/>
              <a:gd name="T6" fmla="*/ 0 w 1088"/>
              <a:gd name="T7" fmla="*/ 0 h 553"/>
              <a:gd name="T8" fmla="*/ 1088 w 1088"/>
              <a:gd name="T9" fmla="*/ 553 h 553"/>
            </a:gdLst>
            <a:ahLst/>
            <a:cxnLst>
              <a:cxn ang="T4">
                <a:pos x="T0" y="T1"/>
              </a:cxn>
              <a:cxn ang="T5">
                <a:pos x="T2" y="T3"/>
              </a:cxn>
            </a:cxnLst>
            <a:rect l="T6" t="T7" r="T8" b="T9"/>
            <a:pathLst>
              <a:path w="1088" h="553">
                <a:moveTo>
                  <a:pt x="0" y="551"/>
                </a:moveTo>
                <a:cubicBezTo>
                  <a:pt x="546" y="553"/>
                  <a:pt x="918" y="200"/>
                  <a:pt x="1088" y="0"/>
                </a:cubicBezTo>
              </a:path>
            </a:pathLst>
          </a:custGeom>
          <a:noFill/>
          <a:ln w="12700" cap="flat" cmpd="sng">
            <a:solidFill>
              <a:srgbClr val="808080"/>
            </a:solidFill>
            <a:prstDash val="solid"/>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975" name="Freeform 14"/>
          <p:cNvSpPr>
            <a:spLocks/>
          </p:cNvSpPr>
          <p:nvPr/>
        </p:nvSpPr>
        <p:spPr bwMode="auto">
          <a:xfrm flipV="1">
            <a:off x="4217988" y="4174605"/>
            <a:ext cx="1195387" cy="795338"/>
          </a:xfrm>
          <a:custGeom>
            <a:avLst/>
            <a:gdLst>
              <a:gd name="T0" fmla="*/ 0 w 1824"/>
              <a:gd name="T1" fmla="*/ 2147483647 h 1359"/>
              <a:gd name="T2" fmla="*/ 2147483647 w 1824"/>
              <a:gd name="T3" fmla="*/ 0 h 1359"/>
              <a:gd name="T4" fmla="*/ 2147483647 w 1824"/>
              <a:gd name="T5" fmla="*/ 2147483647 h 1359"/>
              <a:gd name="T6" fmla="*/ 2147483647 w 1824"/>
              <a:gd name="T7" fmla="*/ 2147483647 h 1359"/>
              <a:gd name="T8" fmla="*/ 2147483647 w 1824"/>
              <a:gd name="T9" fmla="*/ 2147483647 h 1359"/>
              <a:gd name="T10" fmla="*/ 2147483647 w 1824"/>
              <a:gd name="T11" fmla="*/ 2147483647 h 1359"/>
              <a:gd name="T12" fmla="*/ 2147483647 w 1824"/>
              <a:gd name="T13" fmla="*/ 2147483647 h 1359"/>
              <a:gd name="T14" fmla="*/ 0 w 1824"/>
              <a:gd name="T15" fmla="*/ 2147483647 h 1359"/>
              <a:gd name="T16" fmla="*/ 0 60000 65536"/>
              <a:gd name="T17" fmla="*/ 0 60000 65536"/>
              <a:gd name="T18" fmla="*/ 0 60000 65536"/>
              <a:gd name="T19" fmla="*/ 0 60000 65536"/>
              <a:gd name="T20" fmla="*/ 0 60000 65536"/>
              <a:gd name="T21" fmla="*/ 0 60000 65536"/>
              <a:gd name="T22" fmla="*/ 0 60000 65536"/>
              <a:gd name="T23" fmla="*/ 0 60000 65536"/>
              <a:gd name="T24" fmla="*/ 0 w 1824"/>
              <a:gd name="T25" fmla="*/ 0 h 1359"/>
              <a:gd name="T26" fmla="*/ 1824 w 1824"/>
              <a:gd name="T27" fmla="*/ 1359 h 135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24" h="1359">
                <a:moveTo>
                  <a:pt x="0" y="567"/>
                </a:moveTo>
                <a:lnTo>
                  <a:pt x="910" y="0"/>
                </a:lnTo>
                <a:lnTo>
                  <a:pt x="1824" y="564"/>
                </a:lnTo>
                <a:cubicBezTo>
                  <a:pt x="1824" y="564"/>
                  <a:pt x="1592" y="564"/>
                  <a:pt x="1361" y="564"/>
                </a:cubicBezTo>
                <a:cubicBezTo>
                  <a:pt x="1374" y="683"/>
                  <a:pt x="1336" y="1097"/>
                  <a:pt x="1179" y="1359"/>
                </a:cubicBezTo>
                <a:lnTo>
                  <a:pt x="634" y="1359"/>
                </a:lnTo>
                <a:cubicBezTo>
                  <a:pt x="514" y="1131"/>
                  <a:pt x="450" y="771"/>
                  <a:pt x="453" y="564"/>
                </a:cubicBezTo>
                <a:cubicBezTo>
                  <a:pt x="227" y="567"/>
                  <a:pt x="0" y="567"/>
                  <a:pt x="0" y="567"/>
                </a:cubicBezTo>
                <a:close/>
              </a:path>
            </a:pathLst>
          </a:custGeom>
          <a:solidFill>
            <a:srgbClr val="808080"/>
          </a:solidFill>
          <a:ln w="12700" cap="flat" cmpd="sng">
            <a:solidFill>
              <a:srgbClr val="808080"/>
            </a:solidFill>
            <a:prstDash val="solid"/>
            <a:round/>
            <a:headEnd/>
            <a:tailEnd/>
          </a:ln>
        </p:spPr>
        <p:txBody>
          <a:bodyPr wrap="none" anchor="ctr"/>
          <a:lstStyle/>
          <a:p>
            <a:endParaRPr lang="en-US"/>
          </a:p>
        </p:txBody>
      </p:sp>
      <p:sp>
        <p:nvSpPr>
          <p:cNvPr id="40976" name="Freeform 15"/>
          <p:cNvSpPr>
            <a:spLocks/>
          </p:cNvSpPr>
          <p:nvPr/>
        </p:nvSpPr>
        <p:spPr bwMode="auto">
          <a:xfrm flipV="1">
            <a:off x="4630738" y="3933305"/>
            <a:ext cx="363537" cy="706438"/>
          </a:xfrm>
          <a:custGeom>
            <a:avLst/>
            <a:gdLst>
              <a:gd name="T0" fmla="*/ 2147483647 w 548"/>
              <a:gd name="T1" fmla="*/ 0 h 1204"/>
              <a:gd name="T2" fmla="*/ 2147483647 w 548"/>
              <a:gd name="T3" fmla="*/ 2147483647 h 1204"/>
              <a:gd name="T4" fmla="*/ 2147483647 w 548"/>
              <a:gd name="T5" fmla="*/ 2147483647 h 1204"/>
              <a:gd name="T6" fmla="*/ 2147483647 w 548"/>
              <a:gd name="T7" fmla="*/ 2147483647 h 1204"/>
              <a:gd name="T8" fmla="*/ 2147483647 w 548"/>
              <a:gd name="T9" fmla="*/ 0 h 1204"/>
              <a:gd name="T10" fmla="*/ 0 60000 65536"/>
              <a:gd name="T11" fmla="*/ 0 60000 65536"/>
              <a:gd name="T12" fmla="*/ 0 60000 65536"/>
              <a:gd name="T13" fmla="*/ 0 60000 65536"/>
              <a:gd name="T14" fmla="*/ 0 60000 65536"/>
              <a:gd name="T15" fmla="*/ 0 w 548"/>
              <a:gd name="T16" fmla="*/ 0 h 1204"/>
              <a:gd name="T17" fmla="*/ 548 w 548"/>
              <a:gd name="T18" fmla="*/ 1204 h 1204"/>
            </a:gdLst>
            <a:ahLst/>
            <a:cxnLst>
              <a:cxn ang="T10">
                <a:pos x="T0" y="T1"/>
              </a:cxn>
              <a:cxn ang="T11">
                <a:pos x="T2" y="T3"/>
              </a:cxn>
              <a:cxn ang="T12">
                <a:pos x="T4" y="T5"/>
              </a:cxn>
              <a:cxn ang="T13">
                <a:pos x="T6" y="T7"/>
              </a:cxn>
              <a:cxn ang="T14">
                <a:pos x="T8" y="T9"/>
              </a:cxn>
            </a:cxnLst>
            <a:rect l="T15" t="T16" r="T17" b="T18"/>
            <a:pathLst>
              <a:path w="548" h="1204">
                <a:moveTo>
                  <a:pt x="278" y="0"/>
                </a:moveTo>
                <a:cubicBezTo>
                  <a:pt x="301" y="497"/>
                  <a:pt x="548" y="792"/>
                  <a:pt x="548" y="792"/>
                </a:cubicBezTo>
                <a:cubicBezTo>
                  <a:pt x="548" y="792"/>
                  <a:pt x="446" y="1020"/>
                  <a:pt x="278" y="1204"/>
                </a:cubicBezTo>
                <a:cubicBezTo>
                  <a:pt x="102" y="1022"/>
                  <a:pt x="2" y="799"/>
                  <a:pt x="2" y="799"/>
                </a:cubicBezTo>
                <a:cubicBezTo>
                  <a:pt x="0" y="797"/>
                  <a:pt x="248" y="511"/>
                  <a:pt x="278" y="0"/>
                </a:cubicBezTo>
                <a:close/>
              </a:path>
            </a:pathLst>
          </a:custGeom>
          <a:solidFill>
            <a:srgbClr val="B2B2B2"/>
          </a:solidFill>
          <a:ln w="12700" cap="flat" cmpd="sng">
            <a:solidFill>
              <a:srgbClr val="808080"/>
            </a:solidFill>
            <a:prstDash val="solid"/>
            <a:round/>
            <a:headEnd/>
            <a:tailEnd/>
          </a:ln>
        </p:spPr>
        <p:txBody>
          <a:bodyPr wrap="none" anchor="ctr"/>
          <a:lstStyle/>
          <a:p>
            <a:endParaRPr lang="en-US"/>
          </a:p>
        </p:txBody>
      </p:sp>
      <p:grpSp>
        <p:nvGrpSpPr>
          <p:cNvPr id="40977" name="Group 17"/>
          <p:cNvGrpSpPr>
            <a:grpSpLocks/>
          </p:cNvGrpSpPr>
          <p:nvPr/>
        </p:nvGrpSpPr>
        <p:grpSpPr bwMode="auto">
          <a:xfrm>
            <a:off x="2016656" y="3280843"/>
            <a:ext cx="1338317" cy="830263"/>
            <a:chOff x="580" y="2306"/>
            <a:chExt cx="778" cy="523"/>
          </a:xfrm>
        </p:grpSpPr>
        <p:sp>
          <p:nvSpPr>
            <p:cNvPr id="40995" name="Text Box 18"/>
            <p:cNvSpPr txBox="1">
              <a:spLocks noChangeArrowheads="1"/>
            </p:cNvSpPr>
            <p:nvPr/>
          </p:nvSpPr>
          <p:spPr bwMode="auto">
            <a:xfrm>
              <a:off x="738" y="2306"/>
              <a:ext cx="620" cy="5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endParaRPr lang="en-US" sz="1600" dirty="0">
                <a:latin typeface="+mn-lt"/>
              </a:endParaRPr>
            </a:p>
            <a:p>
              <a:pPr algn="l" eaLnBrk="1" hangingPunct="1"/>
              <a:r>
                <a:rPr lang="en-US" sz="1600" dirty="0" smtClean="0">
                  <a:latin typeface="+mn-lt"/>
                </a:rPr>
                <a:t>Affordable</a:t>
              </a:r>
              <a:endParaRPr lang="en-US" sz="1600" dirty="0">
                <a:latin typeface="+mn-lt"/>
              </a:endParaRPr>
            </a:p>
            <a:p>
              <a:pPr algn="l" eaLnBrk="1" hangingPunct="1"/>
              <a:r>
                <a:rPr lang="en-US" sz="1600" dirty="0">
                  <a:latin typeface="+mn-lt"/>
                </a:rPr>
                <a:t>Fast</a:t>
              </a:r>
              <a:endParaRPr lang="en-GB" sz="1600" dirty="0">
                <a:latin typeface="+mn-lt"/>
              </a:endParaRPr>
            </a:p>
          </p:txBody>
        </p:sp>
        <p:pic>
          <p:nvPicPr>
            <p:cNvPr id="40996" name="Picture 19" descr="Plus-Green"/>
            <p:cNvPicPr>
              <a:picLocks noChangeAspect="1" noChangeArrowheads="1"/>
            </p:cNvPicPr>
            <p:nvPr/>
          </p:nvPicPr>
          <p:blipFill>
            <a:blip r:embed="rId10" cstate="email">
              <a:extLst>
                <a:ext uri="{28A0092B-C50C-407E-A947-70E740481C1C}">
                  <a14:useLocalDpi xmlns:a14="http://schemas.microsoft.com/office/drawing/2010/main" xmlns=""/>
                </a:ext>
              </a:extLst>
            </a:blip>
            <a:srcRect/>
            <a:stretch>
              <a:fillRect/>
            </a:stretch>
          </p:blipFill>
          <p:spPr bwMode="auto">
            <a:xfrm>
              <a:off x="580" y="2504"/>
              <a:ext cx="131" cy="1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99" name="Picture 22" descr="Plus-Green"/>
            <p:cNvPicPr>
              <a:picLocks noChangeAspect="1" noChangeArrowheads="1"/>
            </p:cNvPicPr>
            <p:nvPr/>
          </p:nvPicPr>
          <p:blipFill>
            <a:blip r:embed="rId10" cstate="email">
              <a:extLst>
                <a:ext uri="{28A0092B-C50C-407E-A947-70E740481C1C}">
                  <a14:useLocalDpi xmlns:a14="http://schemas.microsoft.com/office/drawing/2010/main" xmlns=""/>
                </a:ext>
              </a:extLst>
            </a:blip>
            <a:srcRect/>
            <a:stretch>
              <a:fillRect/>
            </a:stretch>
          </p:blipFill>
          <p:spPr bwMode="auto">
            <a:xfrm>
              <a:off x="580" y="2667"/>
              <a:ext cx="131" cy="1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40978" name="Text Box 23"/>
          <p:cNvSpPr txBox="1">
            <a:spLocks noChangeArrowheads="1"/>
          </p:cNvSpPr>
          <p:nvPr/>
        </p:nvSpPr>
        <p:spPr bwMode="auto">
          <a:xfrm>
            <a:off x="2540888" y="1948500"/>
            <a:ext cx="1159292" cy="116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spcAft>
                <a:spcPct val="100000"/>
              </a:spcAft>
            </a:pPr>
            <a:r>
              <a:rPr lang="de-CH" sz="1400" dirty="0">
                <a:latin typeface="Arial" panose="020B0604020202020204" pitchFamily="34" charset="0"/>
                <a:cs typeface="Arial" panose="020B0604020202020204" pitchFamily="34" charset="0"/>
              </a:rPr>
              <a:t>ELISA</a:t>
            </a:r>
          </a:p>
          <a:p>
            <a:pPr algn="l" eaLnBrk="1" hangingPunct="1">
              <a:spcAft>
                <a:spcPct val="100000"/>
              </a:spcAft>
            </a:pPr>
            <a:r>
              <a:rPr lang="de-CH" sz="1400" dirty="0">
                <a:latin typeface="Arial" panose="020B0604020202020204" pitchFamily="34" charset="0"/>
                <a:cs typeface="Arial" panose="020B0604020202020204" pitchFamily="34" charset="0"/>
              </a:rPr>
              <a:t>Lateral Flow</a:t>
            </a:r>
          </a:p>
          <a:p>
            <a:pPr algn="l" eaLnBrk="1" hangingPunct="1">
              <a:spcAft>
                <a:spcPct val="100000"/>
              </a:spcAft>
            </a:pPr>
            <a:r>
              <a:rPr lang="de-CH" sz="1400" dirty="0" err="1">
                <a:latin typeface="Arial" panose="020B0604020202020204" pitchFamily="34" charset="0"/>
                <a:cs typeface="Arial" panose="020B0604020202020204" pitchFamily="34" charset="0"/>
              </a:rPr>
              <a:t>Fluorometer</a:t>
            </a:r>
            <a:endParaRPr lang="en-GB" sz="1400" dirty="0">
              <a:latin typeface="Arial" panose="020B0604020202020204" pitchFamily="34" charset="0"/>
              <a:cs typeface="Arial" panose="020B0604020202020204" pitchFamily="34" charset="0"/>
            </a:endParaRPr>
          </a:p>
        </p:txBody>
      </p:sp>
      <p:grpSp>
        <p:nvGrpSpPr>
          <p:cNvPr id="40979" name="Group 24"/>
          <p:cNvGrpSpPr>
            <a:grpSpLocks/>
          </p:cNvGrpSpPr>
          <p:nvPr/>
        </p:nvGrpSpPr>
        <p:grpSpPr bwMode="auto">
          <a:xfrm>
            <a:off x="6193373" y="3280843"/>
            <a:ext cx="2936369" cy="830263"/>
            <a:chOff x="4084" y="1596"/>
            <a:chExt cx="1707" cy="523"/>
          </a:xfrm>
        </p:grpSpPr>
        <p:sp>
          <p:nvSpPr>
            <p:cNvPr id="40990" name="Text Box 25"/>
            <p:cNvSpPr txBox="1">
              <a:spLocks noChangeArrowheads="1"/>
            </p:cNvSpPr>
            <p:nvPr/>
          </p:nvSpPr>
          <p:spPr bwMode="auto">
            <a:xfrm>
              <a:off x="4242" y="1596"/>
              <a:ext cx="1549" cy="5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endParaRPr lang="en-GB" sz="1600" dirty="0">
                <a:latin typeface="+mn-lt"/>
              </a:endParaRPr>
            </a:p>
            <a:p>
              <a:pPr algn="l" eaLnBrk="1" hangingPunct="1"/>
              <a:r>
                <a:rPr lang="de-CH" sz="1600" dirty="0" smtClean="0">
                  <a:latin typeface="+mn-lt"/>
                </a:rPr>
                <a:t>Simultaneous multiple toxins</a:t>
              </a:r>
              <a:endParaRPr lang="de-CH" sz="1600" dirty="0">
                <a:latin typeface="+mn-lt"/>
              </a:endParaRPr>
            </a:p>
            <a:p>
              <a:pPr algn="l" eaLnBrk="1" hangingPunct="1"/>
              <a:r>
                <a:rPr lang="de-CH" sz="1600" dirty="0" smtClean="0">
                  <a:latin typeface="+mn-lt"/>
                </a:rPr>
                <a:t>Highly accurate</a:t>
              </a:r>
              <a:endParaRPr lang="en-US" sz="1600" dirty="0">
                <a:latin typeface="+mn-lt"/>
              </a:endParaRPr>
            </a:p>
          </p:txBody>
        </p:sp>
        <p:pic>
          <p:nvPicPr>
            <p:cNvPr id="40991" name="Picture 26" descr="Plus-Green"/>
            <p:cNvPicPr>
              <a:picLocks noChangeAspect="1" noChangeArrowheads="1"/>
            </p:cNvPicPr>
            <p:nvPr/>
          </p:nvPicPr>
          <p:blipFill>
            <a:blip r:embed="rId10" cstate="email">
              <a:extLst>
                <a:ext uri="{28A0092B-C50C-407E-A947-70E740481C1C}">
                  <a14:useLocalDpi xmlns:a14="http://schemas.microsoft.com/office/drawing/2010/main" xmlns=""/>
                </a:ext>
              </a:extLst>
            </a:blip>
            <a:srcRect/>
            <a:stretch>
              <a:fillRect/>
            </a:stretch>
          </p:blipFill>
          <p:spPr bwMode="auto">
            <a:xfrm>
              <a:off x="4084" y="1794"/>
              <a:ext cx="131" cy="1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94" name="Picture 29" descr="Plus-Green"/>
            <p:cNvPicPr>
              <a:picLocks noChangeAspect="1" noChangeArrowheads="1"/>
            </p:cNvPicPr>
            <p:nvPr/>
          </p:nvPicPr>
          <p:blipFill>
            <a:blip r:embed="rId10" cstate="email">
              <a:extLst>
                <a:ext uri="{28A0092B-C50C-407E-A947-70E740481C1C}">
                  <a14:useLocalDpi xmlns:a14="http://schemas.microsoft.com/office/drawing/2010/main" xmlns=""/>
                </a:ext>
              </a:extLst>
            </a:blip>
            <a:srcRect/>
            <a:stretch>
              <a:fillRect/>
            </a:stretch>
          </p:blipFill>
          <p:spPr bwMode="auto">
            <a:xfrm>
              <a:off x="4084" y="1957"/>
              <a:ext cx="131" cy="1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40980" name="Text Box 30"/>
          <p:cNvSpPr txBox="1">
            <a:spLocks noChangeArrowheads="1"/>
          </p:cNvSpPr>
          <p:nvPr/>
        </p:nvSpPr>
        <p:spPr bwMode="auto">
          <a:xfrm>
            <a:off x="6653379" y="1948500"/>
            <a:ext cx="1061509" cy="116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spcAft>
                <a:spcPct val="100000"/>
              </a:spcAft>
            </a:pPr>
            <a:r>
              <a:rPr lang="de-CH" sz="1400" dirty="0">
                <a:latin typeface="Arial" panose="020B0604020202020204" pitchFamily="34" charset="0"/>
                <a:cs typeface="Arial" panose="020B0604020202020204" pitchFamily="34" charset="0"/>
              </a:rPr>
              <a:t>HPLC</a:t>
            </a:r>
          </a:p>
          <a:p>
            <a:pPr algn="l" eaLnBrk="1" hangingPunct="1">
              <a:spcAft>
                <a:spcPct val="100000"/>
              </a:spcAft>
            </a:pPr>
            <a:r>
              <a:rPr lang="de-CH" sz="1400" dirty="0">
                <a:latin typeface="Arial" panose="020B0604020202020204" pitchFamily="34" charset="0"/>
                <a:cs typeface="Arial" panose="020B0604020202020204" pitchFamily="34" charset="0"/>
              </a:rPr>
              <a:t>UPLC</a:t>
            </a:r>
          </a:p>
          <a:p>
            <a:pPr algn="l" eaLnBrk="1" hangingPunct="1">
              <a:spcAft>
                <a:spcPct val="100000"/>
              </a:spcAft>
            </a:pPr>
            <a:r>
              <a:rPr lang="de-CH" sz="1400" dirty="0">
                <a:latin typeface="Arial" panose="020B0604020202020204" pitchFamily="34" charset="0"/>
                <a:cs typeface="Arial" panose="020B0604020202020204" pitchFamily="34" charset="0"/>
              </a:rPr>
              <a:t>LC-MS/MS</a:t>
            </a:r>
            <a:endParaRPr lang="en-GB" sz="1400" dirty="0">
              <a:latin typeface="Arial" panose="020B0604020202020204" pitchFamily="34" charset="0"/>
              <a:cs typeface="Arial" panose="020B0604020202020204" pitchFamily="34" charset="0"/>
            </a:endParaRPr>
          </a:p>
        </p:txBody>
      </p:sp>
      <p:sp>
        <p:nvSpPr>
          <p:cNvPr id="33" name="AutoShape 31"/>
          <p:cNvSpPr>
            <a:spLocks/>
          </p:cNvSpPr>
          <p:nvPr/>
        </p:nvSpPr>
        <p:spPr bwMode="auto">
          <a:xfrm rot="5400000">
            <a:off x="2725738" y="2228999"/>
            <a:ext cx="152400" cy="2311400"/>
          </a:xfrm>
          <a:prstGeom prst="rightBrace">
            <a:avLst>
              <a:gd name="adj1" fmla="val 116699"/>
              <a:gd name="adj2" fmla="val 50000"/>
            </a:avLst>
          </a:prstGeom>
          <a:noFill/>
          <a:ln w="19050">
            <a:solidFill>
              <a:schemeClr val="tx1">
                <a:lumMod val="50000"/>
                <a:lumOff val="50000"/>
              </a:schemeClr>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defRPr/>
            </a:pPr>
            <a:endParaRPr lang="en-GB" dirty="0">
              <a:cs typeface="Arial" charset="0"/>
            </a:endParaRPr>
          </a:p>
        </p:txBody>
      </p:sp>
      <p:sp>
        <p:nvSpPr>
          <p:cNvPr id="34" name="AutoShape 32"/>
          <p:cNvSpPr>
            <a:spLocks/>
          </p:cNvSpPr>
          <p:nvPr/>
        </p:nvSpPr>
        <p:spPr bwMode="auto">
          <a:xfrm rot="5400000">
            <a:off x="6748463" y="2228999"/>
            <a:ext cx="152400" cy="2311400"/>
          </a:xfrm>
          <a:prstGeom prst="rightBrace">
            <a:avLst>
              <a:gd name="adj1" fmla="val 116699"/>
              <a:gd name="adj2" fmla="val 50000"/>
            </a:avLst>
          </a:prstGeom>
          <a:noFill/>
          <a:ln w="19050">
            <a:solidFill>
              <a:schemeClr val="tx1">
                <a:lumMod val="50000"/>
                <a:lumOff val="50000"/>
              </a:schemeClr>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defRPr/>
            </a:pPr>
            <a:endParaRPr lang="en-GB" dirty="0">
              <a:cs typeface="Arial" charset="0"/>
            </a:endParaRPr>
          </a:p>
        </p:txBody>
      </p:sp>
      <p:sp>
        <p:nvSpPr>
          <p:cNvPr id="40987" name="Line 39"/>
          <p:cNvSpPr>
            <a:spLocks noChangeShapeType="1"/>
          </p:cNvSpPr>
          <p:nvPr/>
        </p:nvSpPr>
        <p:spPr bwMode="auto">
          <a:xfrm rot="5400000" flipH="1">
            <a:off x="3660775" y="3841230"/>
            <a:ext cx="520700" cy="0"/>
          </a:xfrm>
          <a:prstGeom prst="line">
            <a:avLst/>
          </a:prstGeom>
          <a:noFill/>
          <a:ln w="28575">
            <a:solidFill>
              <a:srgbClr val="EAEAEA"/>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40988" name="Line 40"/>
          <p:cNvSpPr>
            <a:spLocks noChangeShapeType="1"/>
          </p:cNvSpPr>
          <p:nvPr/>
        </p:nvSpPr>
        <p:spPr bwMode="auto">
          <a:xfrm rot="5400000" flipH="1">
            <a:off x="5440363" y="3841230"/>
            <a:ext cx="520700" cy="0"/>
          </a:xfrm>
          <a:prstGeom prst="line">
            <a:avLst/>
          </a:prstGeom>
          <a:noFill/>
          <a:ln w="28575">
            <a:solidFill>
              <a:srgbClr val="EAEAEA"/>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2" name="TextBox 1"/>
          <p:cNvSpPr txBox="1"/>
          <p:nvPr/>
        </p:nvSpPr>
        <p:spPr>
          <a:xfrm>
            <a:off x="5989358" y="4636568"/>
            <a:ext cx="3716170" cy="1323439"/>
          </a:xfrm>
          <a:prstGeom prst="rect">
            <a:avLst/>
          </a:prstGeom>
          <a:noFill/>
        </p:spPr>
        <p:txBody>
          <a:bodyPr wrap="square" rtlCol="0">
            <a:spAutoFit/>
          </a:bodyPr>
          <a:lstStyle/>
          <a:p>
            <a:r>
              <a:rPr lang="en-GB" sz="1600" b="1" dirty="0">
                <a:solidFill>
                  <a:srgbClr val="FF0000"/>
                </a:solidFill>
              </a:rPr>
              <a:t>Highly accurate</a:t>
            </a:r>
          </a:p>
          <a:p>
            <a:r>
              <a:rPr lang="en-GB" sz="1600" b="1" dirty="0">
                <a:solidFill>
                  <a:srgbClr val="FF0000"/>
                </a:solidFill>
              </a:rPr>
              <a:t>Multiple </a:t>
            </a:r>
            <a:r>
              <a:rPr lang="en-GB" sz="1600" b="1" dirty="0" smtClean="0">
                <a:solidFill>
                  <a:srgbClr val="FF0000"/>
                </a:solidFill>
              </a:rPr>
              <a:t>toxins measured</a:t>
            </a:r>
            <a:r>
              <a:rPr lang="en-GB" sz="1600" dirty="0" smtClean="0">
                <a:solidFill>
                  <a:srgbClr val="FF0000"/>
                </a:solidFill>
              </a:rPr>
              <a:t>, </a:t>
            </a:r>
            <a:r>
              <a:rPr lang="en-GB" sz="1600" b="1" dirty="0">
                <a:solidFill>
                  <a:srgbClr val="FF0000"/>
                </a:solidFill>
              </a:rPr>
              <a:t>simultaneously</a:t>
            </a:r>
          </a:p>
          <a:p>
            <a:r>
              <a:rPr lang="en-GB" sz="1600" dirty="0"/>
              <a:t>Affordable &amp; robust</a:t>
            </a:r>
          </a:p>
          <a:p>
            <a:pPr algn="l"/>
            <a:r>
              <a:rPr lang="en-GB" sz="1600" dirty="0" smtClean="0"/>
              <a:t>Fast &amp; </a:t>
            </a:r>
            <a:r>
              <a:rPr lang="en-GB" sz="1600" b="1" dirty="0" smtClean="0"/>
              <a:t>no calibration</a:t>
            </a:r>
            <a:r>
              <a:rPr lang="en-GB" sz="1600" dirty="0" smtClean="0"/>
              <a:t> required</a:t>
            </a:r>
          </a:p>
          <a:p>
            <a:pPr algn="l"/>
            <a:r>
              <a:rPr lang="en-GB" sz="1600" b="1" dirty="0" smtClean="0"/>
              <a:t>Minimal maintenance</a:t>
            </a:r>
            <a:endParaRPr lang="en-GB" sz="1600" b="1" dirty="0"/>
          </a:p>
        </p:txBody>
      </p:sp>
      <p:pic>
        <p:nvPicPr>
          <p:cNvPr id="1026" name="Picture 2" descr="C:\Users\Ray\AppData\Local\Microsoft\Windows\Temporary Internet Files\Content.IE5\NSE9UP0K\MC900434713[1].wmf"/>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5835491" y="4773316"/>
            <a:ext cx="184468" cy="193358"/>
          </a:xfrm>
          <a:prstGeom prst="rect">
            <a:avLst/>
          </a:prstGeom>
          <a:noFill/>
          <a:extLst>
            <a:ext uri="{909E8E84-426E-40DD-AFC4-6F175D3DCCD1}">
              <a14:hiddenFill xmlns:a14="http://schemas.microsoft.com/office/drawing/2010/main" xmlns="">
                <a:solidFill>
                  <a:srgbClr val="FFFFFF"/>
                </a:solidFill>
              </a14:hiddenFill>
            </a:ext>
          </a:extLst>
        </p:spPr>
      </p:pic>
      <p:pic>
        <p:nvPicPr>
          <p:cNvPr id="39" name="Picture 2" descr="C:\Users\Ray\AppData\Local\Microsoft\Windows\Temporary Internet Files\Content.IE5\NSE9UP0K\MC900434713[1].wmf"/>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5837225" y="5013971"/>
            <a:ext cx="184468" cy="193358"/>
          </a:xfrm>
          <a:prstGeom prst="rect">
            <a:avLst/>
          </a:prstGeom>
          <a:noFill/>
          <a:extLst>
            <a:ext uri="{909E8E84-426E-40DD-AFC4-6F175D3DCCD1}">
              <a14:hiddenFill xmlns:a14="http://schemas.microsoft.com/office/drawing/2010/main" xmlns="">
                <a:solidFill>
                  <a:srgbClr val="FFFFFF"/>
                </a:solidFill>
              </a14:hiddenFill>
            </a:ext>
          </a:extLst>
        </p:spPr>
      </p:pic>
      <p:pic>
        <p:nvPicPr>
          <p:cNvPr id="40" name="Picture 2" descr="C:\Users\Ray\AppData\Local\Microsoft\Windows\Temporary Internet Files\Content.IE5\NSE9UP0K\MC900434713[1].wmf"/>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5804890" y="5254626"/>
            <a:ext cx="184468" cy="193358"/>
          </a:xfrm>
          <a:prstGeom prst="rect">
            <a:avLst/>
          </a:prstGeom>
          <a:noFill/>
          <a:extLst>
            <a:ext uri="{909E8E84-426E-40DD-AFC4-6F175D3DCCD1}">
              <a14:hiddenFill xmlns:a14="http://schemas.microsoft.com/office/drawing/2010/main" xmlns="">
                <a:solidFill>
                  <a:srgbClr val="FFFFFF"/>
                </a:solidFill>
              </a14:hiddenFill>
            </a:ext>
          </a:extLst>
        </p:spPr>
      </p:pic>
      <p:pic>
        <p:nvPicPr>
          <p:cNvPr id="41" name="Picture 2" descr="C:\Users\Ray\AppData\Local\Microsoft\Windows\Temporary Internet Files\Content.IE5\NSE9UP0K\MC900434713[1].wmf"/>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5816524" y="5495312"/>
            <a:ext cx="184468" cy="193358"/>
          </a:xfrm>
          <a:prstGeom prst="rect">
            <a:avLst/>
          </a:prstGeom>
          <a:noFill/>
          <a:extLst>
            <a:ext uri="{909E8E84-426E-40DD-AFC4-6F175D3DCCD1}">
              <a14:hiddenFill xmlns:a14="http://schemas.microsoft.com/office/drawing/2010/main" xmlns="">
                <a:solidFill>
                  <a:srgbClr val="FFFFFF"/>
                </a:solidFill>
              </a14:hiddenFill>
            </a:ext>
          </a:extLst>
        </p:spPr>
      </p:pic>
      <p:pic>
        <p:nvPicPr>
          <p:cNvPr id="42" name="Picture 2" descr="C:\Users\Ray\AppData\Local\Microsoft\Windows\Temporary Internet Files\Content.IE5\NSE9UP0K\MC900434713[1].wmf"/>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5816524" y="5721923"/>
            <a:ext cx="184468" cy="19335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651756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8"/>
          </p:nvPr>
        </p:nvSpPr>
        <p:spPr/>
        <p:txBody>
          <a:bodyPr/>
          <a:lstStyle/>
          <a:p>
            <a:pPr lvl="0"/>
            <a:fld id="{96C13B9C-8288-4FBF-8342-A4868023BA52}" type="slidenum">
              <a:rPr lang="en-GB" smtClean="0"/>
              <a:pPr lvl="0"/>
              <a:t>26</a:t>
            </a:fld>
            <a:endParaRPr lang="en-GB"/>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14488" y="1628800"/>
            <a:ext cx="6677025" cy="39719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76736" y="188640"/>
            <a:ext cx="4268343" cy="95859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3647489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8"/>
          </p:nvPr>
        </p:nvSpPr>
        <p:spPr/>
        <p:txBody>
          <a:bodyPr/>
          <a:lstStyle/>
          <a:p>
            <a:pPr lvl="0"/>
            <a:fld id="{9E4AF7A3-7299-4A67-BDBC-6A5837364DE4}" type="slidenum">
              <a:rPr lang="en-GB" smtClean="0"/>
              <a:pPr lvl="0"/>
              <a:t>27</a:t>
            </a:fld>
            <a:endParaRPr lang="en-GB"/>
          </a:p>
        </p:txBody>
      </p:sp>
      <p:pic>
        <p:nvPicPr>
          <p:cNvPr id="7170" name="Picture 2"/>
          <p:cNvPicPr>
            <a:picLocks noGrp="1" noChangeAspect="1" noChangeArrowheads="1"/>
          </p:cNvPicPr>
          <p:nvPr>
            <p:ph idx="4294967295"/>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8704" y="332656"/>
            <a:ext cx="4268343" cy="95859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172" name="Picture 4" descr="Benefits_Dual_Diagram"/>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52597" y="2132856"/>
            <a:ext cx="3403001" cy="1847850"/>
          </a:xfrm>
          <a:prstGeom prst="rect">
            <a:avLst/>
          </a:prstGeom>
          <a:noFill/>
          <a:extLst>
            <a:ext uri="{909E8E84-426E-40DD-AFC4-6F175D3DCCD1}">
              <a14:hiddenFill xmlns:a14="http://schemas.microsoft.com/office/drawing/2010/main" xmlns="">
                <a:solidFill>
                  <a:srgbClr val="FFFFFF"/>
                </a:solidFill>
              </a14:hiddenFill>
            </a:ext>
          </a:extLst>
        </p:spPr>
      </p:pic>
      <p:pic>
        <p:nvPicPr>
          <p:cNvPr id="7174" name="Picture 6" descr="Benefits_Dual"/>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457056" y="2162634"/>
            <a:ext cx="3098292" cy="171419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2360712" y="4670944"/>
            <a:ext cx="5400600" cy="923330"/>
          </a:xfrm>
          <a:prstGeom prst="rect">
            <a:avLst/>
          </a:prstGeom>
          <a:noFill/>
          <a:ln w="57150">
            <a:solidFill>
              <a:schemeClr val="tx1"/>
            </a:solidFill>
          </a:ln>
          <a:scene3d>
            <a:camera prst="orthographicFront"/>
            <a:lightRig rig="threePt" dir="t"/>
          </a:scene3d>
          <a:sp3d>
            <a:bevelT prst="angle"/>
          </a:sp3d>
        </p:spPr>
        <p:txBody>
          <a:bodyPr wrap="square" rtlCol="0">
            <a:spAutoFit/>
          </a:bodyPr>
          <a:lstStyle/>
          <a:p>
            <a:pPr algn="ctr"/>
            <a:r>
              <a:rPr lang="en-GB" b="1" dirty="0" smtClean="0">
                <a:solidFill>
                  <a:srgbClr val="FF0000"/>
                </a:solidFill>
              </a:rPr>
              <a:t>Dual layer </a:t>
            </a:r>
            <a:r>
              <a:rPr lang="en-GB" b="1" dirty="0" err="1" smtClean="0">
                <a:solidFill>
                  <a:srgbClr val="FF0000"/>
                </a:solidFill>
              </a:rPr>
              <a:t>ToxiTrace</a:t>
            </a:r>
            <a:r>
              <a:rPr lang="en-GB" b="1" dirty="0" smtClean="0">
                <a:solidFill>
                  <a:srgbClr val="FF0000"/>
                </a:solidFill>
              </a:rPr>
              <a:t> plus </a:t>
            </a:r>
            <a:r>
              <a:rPr lang="en-GB" b="1" dirty="0" err="1" smtClean="0">
                <a:solidFill>
                  <a:srgbClr val="FF0000"/>
                </a:solidFill>
              </a:rPr>
              <a:t>ToxiQuant</a:t>
            </a:r>
            <a:r>
              <a:rPr lang="en-GB" b="1" dirty="0" smtClean="0">
                <a:solidFill>
                  <a:srgbClr val="FF0000"/>
                </a:solidFill>
              </a:rPr>
              <a:t> instrument </a:t>
            </a:r>
            <a:r>
              <a:rPr lang="en-GB" b="1" i="1" dirty="0" smtClean="0">
                <a:solidFill>
                  <a:srgbClr val="FF0000"/>
                </a:solidFill>
              </a:rPr>
              <a:t>simultaneously</a:t>
            </a:r>
            <a:r>
              <a:rPr lang="en-GB" b="1" dirty="0" smtClean="0">
                <a:solidFill>
                  <a:srgbClr val="FF0000"/>
                </a:solidFill>
              </a:rPr>
              <a:t> immobilises &amp; measures aflatoxins and ochratoxin A</a:t>
            </a:r>
            <a:endParaRPr lang="en-GB" b="1" dirty="0">
              <a:solidFill>
                <a:srgbClr val="FF0000"/>
              </a:solidFill>
            </a:endParaRPr>
          </a:p>
        </p:txBody>
      </p:sp>
    </p:spTree>
    <p:extLst>
      <p:ext uri="{BB962C8B-B14F-4D97-AF65-F5344CB8AC3E}">
        <p14:creationId xmlns:p14="http://schemas.microsoft.com/office/powerpoint/2010/main" xmlns="" val="20149917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US" sz="2000" dirty="0" smtClean="0"/>
              <a:t>Highly </a:t>
            </a:r>
            <a:r>
              <a:rPr lang="en-US" sz="2000" dirty="0"/>
              <a:t>accurate results </a:t>
            </a:r>
            <a:r>
              <a:rPr lang="en-US" sz="2000" dirty="0" smtClean="0"/>
              <a:t>obtained when </a:t>
            </a:r>
            <a:r>
              <a:rPr lang="en-US" sz="2000" dirty="0" err="1" smtClean="0"/>
              <a:t>ToxiQuant</a:t>
            </a:r>
            <a:r>
              <a:rPr lang="en-US" sz="2000" dirty="0" smtClean="0"/>
              <a:t> used </a:t>
            </a:r>
            <a:r>
              <a:rPr lang="en-US" sz="2000" dirty="0"/>
              <a:t>to measure aflatoxins in a variety of foods, in excellent agreement with </a:t>
            </a:r>
            <a:r>
              <a:rPr lang="en-US" sz="2000" dirty="0" smtClean="0"/>
              <a:t>HPLC</a:t>
            </a:r>
            <a:endParaRPr lang="en-US" sz="2000"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28</a:t>
            </a:fld>
            <a:endParaRPr lang="en-GB"/>
          </a:p>
        </p:txBody>
      </p:sp>
      <p:pic>
        <p:nvPicPr>
          <p:cNvPr id="5" name="Picture 4"/>
          <p:cNvPicPr>
            <a:picLocks noChangeAspect="1"/>
          </p:cNvPicPr>
          <p:nvPr/>
        </p:nvPicPr>
        <p:blipFill rotWithShape="1">
          <a:blip r:embed="rId2" cstate="email">
            <a:extLst>
              <a:ext uri="{28A0092B-C50C-407E-A947-70E740481C1C}">
                <a14:useLocalDpi xmlns:a14="http://schemas.microsoft.com/office/drawing/2010/main" xmlns=""/>
              </a:ext>
            </a:extLst>
          </a:blip>
          <a:srcRect/>
          <a:stretch/>
        </p:blipFill>
        <p:spPr>
          <a:xfrm>
            <a:off x="848544" y="1484784"/>
            <a:ext cx="8009721" cy="3838585"/>
          </a:xfrm>
          <a:prstGeom prst="rect">
            <a:avLst/>
          </a:prstGeom>
          <a:noFill/>
          <a:ln>
            <a:noFill/>
          </a:ln>
        </p:spPr>
      </p:pic>
    </p:spTree>
    <p:extLst>
      <p:ext uri="{BB962C8B-B14F-4D97-AF65-F5344CB8AC3E}">
        <p14:creationId xmlns:p14="http://schemas.microsoft.com/office/powerpoint/2010/main" xmlns="" val="259693159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484" y="399916"/>
            <a:ext cx="9066212" cy="850104"/>
          </a:xfrm>
        </p:spPr>
        <p:txBody>
          <a:bodyPr/>
          <a:lstStyle/>
          <a:p>
            <a:pPr algn="ctr"/>
            <a:r>
              <a:rPr lang="en-US" sz="1800" dirty="0"/>
              <a:t>Highly accurate results obtained when </a:t>
            </a:r>
            <a:r>
              <a:rPr lang="en-US" sz="1800" dirty="0" err="1" smtClean="0"/>
              <a:t>ToxiQuant</a:t>
            </a:r>
            <a:r>
              <a:rPr lang="en-US" sz="1800" dirty="0" smtClean="0"/>
              <a:t> used </a:t>
            </a:r>
            <a:r>
              <a:rPr lang="en-US" sz="1800" dirty="0"/>
              <a:t>to measure aflatoxins in </a:t>
            </a:r>
            <a:r>
              <a:rPr lang="en-US" sz="1800" dirty="0" smtClean="0"/>
              <a:t>figs </a:t>
            </a:r>
            <a:r>
              <a:rPr lang="en-US" sz="1800" dirty="0"/>
              <a:t>and </a:t>
            </a:r>
            <a:r>
              <a:rPr lang="en-US" sz="1800" dirty="0" err="1"/>
              <a:t>ochratoxin</a:t>
            </a:r>
            <a:r>
              <a:rPr lang="en-US" sz="1800" dirty="0"/>
              <a:t> A in dried vine </a:t>
            </a:r>
            <a:r>
              <a:rPr lang="en-US" sz="1800" dirty="0" smtClean="0"/>
              <a:t>fruit; in </a:t>
            </a:r>
            <a:r>
              <a:rPr lang="en-US" sz="1800" dirty="0"/>
              <a:t>excellent agreement with </a:t>
            </a:r>
            <a:r>
              <a:rPr lang="en-US" sz="1800" dirty="0" smtClean="0"/>
              <a:t>HPLC at EU regulatory levels</a:t>
            </a:r>
            <a:r>
              <a:rPr lang="en-US" sz="2000" dirty="0" smtClean="0"/>
              <a:t/>
            </a:r>
            <a:br>
              <a:rPr lang="en-US" sz="2000" dirty="0" smtClean="0"/>
            </a:br>
            <a:endParaRPr lang="en-US" sz="2000"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29</a:t>
            </a:fld>
            <a:endParaRPr lang="en-GB"/>
          </a:p>
        </p:txBody>
      </p:sp>
      <p:graphicFrame>
        <p:nvGraphicFramePr>
          <p:cNvPr id="5" name="Chart 4"/>
          <p:cNvGraphicFramePr>
            <a:graphicFrameLocks/>
          </p:cNvGraphicFramePr>
          <p:nvPr>
            <p:extLst>
              <p:ext uri="{D42A27DB-BD31-4B8C-83A1-F6EECF244321}">
                <p14:modId xmlns:p14="http://schemas.microsoft.com/office/powerpoint/2010/main" xmlns="" val="177943601"/>
              </p:ext>
            </p:extLst>
          </p:nvPr>
        </p:nvGraphicFramePr>
        <p:xfrm>
          <a:off x="3080794" y="1916832"/>
          <a:ext cx="3040738" cy="29625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xmlns="" val="3608043402"/>
              </p:ext>
            </p:extLst>
          </p:nvPr>
        </p:nvGraphicFramePr>
        <p:xfrm>
          <a:off x="224776" y="1916832"/>
          <a:ext cx="3040738" cy="296254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8382078" y="4316584"/>
            <a:ext cx="819731" cy="261610"/>
          </a:xfrm>
          <a:prstGeom prst="rect">
            <a:avLst/>
          </a:prstGeom>
          <a:noFill/>
        </p:spPr>
        <p:txBody>
          <a:bodyPr wrap="none" rtlCol="0">
            <a:spAutoFit/>
          </a:bodyPr>
          <a:lstStyle/>
          <a:p>
            <a:r>
              <a:rPr lang="en-GB" sz="1100" dirty="0" smtClean="0">
                <a:latin typeface="+mn-lt"/>
              </a:rPr>
              <a:t>HPLC (ppb)</a:t>
            </a:r>
            <a:endParaRPr lang="en-GB" sz="1100" dirty="0">
              <a:latin typeface="+mn-lt"/>
            </a:endParaRPr>
          </a:p>
        </p:txBody>
      </p:sp>
      <p:sp>
        <p:nvSpPr>
          <p:cNvPr id="9" name="TextBox 8"/>
          <p:cNvSpPr txBox="1"/>
          <p:nvPr/>
        </p:nvSpPr>
        <p:spPr>
          <a:xfrm rot="16200000">
            <a:off x="160486" y="2733360"/>
            <a:ext cx="1120820" cy="261610"/>
          </a:xfrm>
          <a:prstGeom prst="rect">
            <a:avLst/>
          </a:prstGeom>
          <a:noFill/>
        </p:spPr>
        <p:txBody>
          <a:bodyPr wrap="none" rtlCol="0">
            <a:spAutoFit/>
          </a:bodyPr>
          <a:lstStyle/>
          <a:p>
            <a:r>
              <a:rPr lang="en-GB" sz="1100" dirty="0" err="1" smtClean="0">
                <a:latin typeface="+mn-lt"/>
              </a:rPr>
              <a:t>ToxiQuant</a:t>
            </a:r>
            <a:r>
              <a:rPr lang="en-GB" sz="1100" dirty="0">
                <a:latin typeface="+mn-lt"/>
              </a:rPr>
              <a:t> </a:t>
            </a:r>
            <a:r>
              <a:rPr lang="en-GB" sz="1100" dirty="0" smtClean="0">
                <a:latin typeface="+mn-lt"/>
              </a:rPr>
              <a:t>(ppb)</a:t>
            </a:r>
            <a:endParaRPr lang="en-GB" sz="1100" dirty="0">
              <a:latin typeface="+mn-lt"/>
            </a:endParaRPr>
          </a:p>
        </p:txBody>
      </p:sp>
      <p:sp>
        <p:nvSpPr>
          <p:cNvPr id="10" name="TextBox 9"/>
          <p:cNvSpPr txBox="1"/>
          <p:nvPr/>
        </p:nvSpPr>
        <p:spPr>
          <a:xfrm>
            <a:off x="5141382" y="4327422"/>
            <a:ext cx="819731" cy="261610"/>
          </a:xfrm>
          <a:prstGeom prst="rect">
            <a:avLst/>
          </a:prstGeom>
          <a:noFill/>
        </p:spPr>
        <p:txBody>
          <a:bodyPr wrap="none" rtlCol="0">
            <a:spAutoFit/>
          </a:bodyPr>
          <a:lstStyle/>
          <a:p>
            <a:r>
              <a:rPr lang="en-GB" sz="1100" dirty="0" smtClean="0">
                <a:latin typeface="+mn-lt"/>
              </a:rPr>
              <a:t>HPLC (ppb)</a:t>
            </a:r>
            <a:endParaRPr lang="en-GB" sz="1100" dirty="0">
              <a:latin typeface="+mn-lt"/>
            </a:endParaRPr>
          </a:p>
        </p:txBody>
      </p:sp>
      <p:graphicFrame>
        <p:nvGraphicFramePr>
          <p:cNvPr id="11" name="Chart 10"/>
          <p:cNvGraphicFramePr>
            <a:graphicFrameLocks/>
          </p:cNvGraphicFramePr>
          <p:nvPr>
            <p:extLst>
              <p:ext uri="{D42A27DB-BD31-4B8C-83A1-F6EECF244321}">
                <p14:modId xmlns:p14="http://schemas.microsoft.com/office/powerpoint/2010/main" xmlns="" val="1495055683"/>
              </p:ext>
            </p:extLst>
          </p:nvPr>
        </p:nvGraphicFramePr>
        <p:xfrm>
          <a:off x="6393160" y="1988840"/>
          <a:ext cx="3339831" cy="2963129"/>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Straight Connector 13"/>
          <p:cNvCxnSpPr/>
          <p:nvPr/>
        </p:nvCxnSpPr>
        <p:spPr>
          <a:xfrm flipV="1">
            <a:off x="3946602" y="4149080"/>
            <a:ext cx="0" cy="43204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3440832" y="4149080"/>
            <a:ext cx="50405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1280592" y="3978824"/>
            <a:ext cx="0" cy="60230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632520" y="3978824"/>
            <a:ext cx="64635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8303050" y="3190092"/>
            <a:ext cx="0" cy="139103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6753200" y="3190092"/>
            <a:ext cx="154813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2133127" y="1484784"/>
            <a:ext cx="1971281" cy="369332"/>
          </a:xfrm>
          <a:prstGeom prst="rect">
            <a:avLst/>
          </a:prstGeom>
          <a:noFill/>
        </p:spPr>
        <p:txBody>
          <a:bodyPr wrap="none" rtlCol="0">
            <a:spAutoFit/>
          </a:bodyPr>
          <a:lstStyle/>
          <a:p>
            <a:r>
              <a:rPr lang="en-US" dirty="0" err="1" smtClean="0">
                <a:solidFill>
                  <a:srgbClr val="98C535"/>
                </a:solidFill>
                <a:latin typeface="Avenir Medium"/>
                <a:cs typeface="Avenir Medium"/>
              </a:rPr>
              <a:t>Aflatoxins</a:t>
            </a:r>
            <a:r>
              <a:rPr lang="en-US" dirty="0" smtClean="0">
                <a:solidFill>
                  <a:srgbClr val="98C535"/>
                </a:solidFill>
                <a:latin typeface="Avenir Medium"/>
                <a:cs typeface="Avenir Medium"/>
              </a:rPr>
              <a:t> in Figs</a:t>
            </a:r>
            <a:endParaRPr lang="en-US" dirty="0">
              <a:solidFill>
                <a:srgbClr val="98C535"/>
              </a:solidFill>
              <a:latin typeface="Avenir Medium"/>
              <a:cs typeface="Avenir Medium"/>
            </a:endParaRPr>
          </a:p>
        </p:txBody>
      </p:sp>
      <p:sp>
        <p:nvSpPr>
          <p:cNvPr id="30" name="TextBox 29"/>
          <p:cNvSpPr txBox="1"/>
          <p:nvPr/>
        </p:nvSpPr>
        <p:spPr>
          <a:xfrm>
            <a:off x="6136684" y="1484784"/>
            <a:ext cx="3424828" cy="369332"/>
          </a:xfrm>
          <a:prstGeom prst="rect">
            <a:avLst/>
          </a:prstGeom>
          <a:noFill/>
        </p:spPr>
        <p:txBody>
          <a:bodyPr wrap="none" rtlCol="0">
            <a:spAutoFit/>
          </a:bodyPr>
          <a:lstStyle/>
          <a:p>
            <a:r>
              <a:rPr lang="en-US" dirty="0" err="1" smtClean="0">
                <a:solidFill>
                  <a:srgbClr val="98C535"/>
                </a:solidFill>
                <a:latin typeface="Avenir Medium"/>
                <a:cs typeface="Avenir Medium"/>
              </a:rPr>
              <a:t>Ochratoxin</a:t>
            </a:r>
            <a:r>
              <a:rPr lang="en-US" dirty="0" smtClean="0">
                <a:solidFill>
                  <a:srgbClr val="98C535"/>
                </a:solidFill>
                <a:latin typeface="Avenir Medium"/>
                <a:cs typeface="Avenir Medium"/>
              </a:rPr>
              <a:t> A in dried vine fruit</a:t>
            </a:r>
            <a:endParaRPr lang="en-US" dirty="0">
              <a:solidFill>
                <a:srgbClr val="98C535"/>
              </a:solidFill>
              <a:latin typeface="Avenir Medium"/>
              <a:cs typeface="Avenir Medium"/>
            </a:endParaRPr>
          </a:p>
        </p:txBody>
      </p:sp>
      <p:cxnSp>
        <p:nvCxnSpPr>
          <p:cNvPr id="32" name="Straight Connector 31"/>
          <p:cNvCxnSpPr/>
          <p:nvPr/>
        </p:nvCxnSpPr>
        <p:spPr>
          <a:xfrm>
            <a:off x="272482" y="1890592"/>
            <a:ext cx="5688632" cy="0"/>
          </a:xfrm>
          <a:prstGeom prst="line">
            <a:avLst/>
          </a:prstGeom>
          <a:ln>
            <a:solidFill>
              <a:srgbClr val="98C535"/>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6177136" y="1890592"/>
            <a:ext cx="3456384" cy="0"/>
          </a:xfrm>
          <a:prstGeom prst="line">
            <a:avLst/>
          </a:prstGeom>
          <a:ln>
            <a:solidFill>
              <a:srgbClr val="98C535"/>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rot="16200000">
            <a:off x="6360209" y="2703459"/>
            <a:ext cx="1120820" cy="261610"/>
          </a:xfrm>
          <a:prstGeom prst="rect">
            <a:avLst/>
          </a:prstGeom>
          <a:noFill/>
        </p:spPr>
        <p:txBody>
          <a:bodyPr wrap="none" rtlCol="0">
            <a:spAutoFit/>
          </a:bodyPr>
          <a:lstStyle/>
          <a:p>
            <a:r>
              <a:rPr lang="en-GB" sz="1100" dirty="0" err="1" smtClean="0">
                <a:latin typeface="+mn-lt"/>
              </a:rPr>
              <a:t>ToxiQuant</a:t>
            </a:r>
            <a:r>
              <a:rPr lang="en-GB" sz="1100" dirty="0">
                <a:latin typeface="+mn-lt"/>
              </a:rPr>
              <a:t> </a:t>
            </a:r>
            <a:r>
              <a:rPr lang="en-GB" sz="1100" dirty="0" smtClean="0">
                <a:latin typeface="+mn-lt"/>
              </a:rPr>
              <a:t>(ppb)</a:t>
            </a:r>
            <a:endParaRPr lang="en-GB" sz="1100" dirty="0">
              <a:latin typeface="+mn-lt"/>
            </a:endParaRPr>
          </a:p>
        </p:txBody>
      </p:sp>
    </p:spTree>
    <p:extLst>
      <p:ext uri="{BB962C8B-B14F-4D97-AF65-F5344CB8AC3E}">
        <p14:creationId xmlns:p14="http://schemas.microsoft.com/office/powerpoint/2010/main" xmlns="" val="33995175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496" y="692696"/>
            <a:ext cx="8915400" cy="850104"/>
          </a:xfrm>
        </p:spPr>
        <p:txBody>
          <a:bodyPr/>
          <a:lstStyle/>
          <a:p>
            <a:pPr algn="ctr"/>
            <a:r>
              <a:rPr lang="en-US" sz="2000" dirty="0"/>
              <a:t>Limit of Detection (LOD) and Limit of Quantification (LOQ) </a:t>
            </a:r>
            <a:r>
              <a:rPr lang="en-US" sz="2000" dirty="0" smtClean="0"/>
              <a:t/>
            </a:r>
            <a:br>
              <a:rPr lang="en-US" sz="2000" dirty="0" smtClean="0"/>
            </a:br>
            <a:r>
              <a:rPr lang="en-US" sz="2000" dirty="0" smtClean="0"/>
              <a:t>are </a:t>
            </a:r>
            <a:r>
              <a:rPr lang="en-US" sz="2000" dirty="0"/>
              <a:t>well below EU regulatory </a:t>
            </a:r>
            <a:r>
              <a:rPr lang="en-US" sz="2000" dirty="0" smtClean="0"/>
              <a:t>levels:</a:t>
            </a:r>
            <a:br>
              <a:rPr lang="en-US" sz="2000" dirty="0" smtClean="0"/>
            </a:br>
            <a:r>
              <a:rPr lang="en-US" sz="2000" dirty="0" smtClean="0"/>
              <a:t>e.g. aflatoxins in ready to eat groundnuts</a:t>
            </a:r>
            <a:endParaRPr lang="en-GB" sz="2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2168958613"/>
              </p:ext>
            </p:extLst>
          </p:nvPr>
        </p:nvGraphicFramePr>
        <p:xfrm>
          <a:off x="416496" y="2708920"/>
          <a:ext cx="8915400" cy="1112520"/>
        </p:xfrm>
        <a:graphic>
          <a:graphicData uri="http://schemas.openxmlformats.org/drawingml/2006/table">
            <a:tbl>
              <a:tblPr firstRow="1" bandRow="1">
                <a:tableStyleId>{5C22544A-7EE6-4342-B048-85BDC9FD1C3A}</a:tableStyleId>
              </a:tblPr>
              <a:tblGrid>
                <a:gridCol w="2228850"/>
                <a:gridCol w="2228850"/>
                <a:gridCol w="2228850"/>
                <a:gridCol w="2228850"/>
              </a:tblGrid>
              <a:tr h="370840">
                <a:tc>
                  <a:txBody>
                    <a:bodyPr/>
                    <a:lstStyle/>
                    <a:p>
                      <a:pPr algn="ctr"/>
                      <a:r>
                        <a:rPr lang="en-GB" dirty="0" smtClean="0"/>
                        <a:t>(ppb)</a:t>
                      </a:r>
                      <a:endParaRPr lang="en-GB" dirty="0"/>
                    </a:p>
                  </a:txBody>
                  <a:tcPr/>
                </a:tc>
                <a:tc>
                  <a:txBody>
                    <a:bodyPr/>
                    <a:lstStyle/>
                    <a:p>
                      <a:pPr algn="ctr"/>
                      <a:r>
                        <a:rPr lang="en-GB" dirty="0" smtClean="0"/>
                        <a:t>LOD</a:t>
                      </a:r>
                      <a:endParaRPr lang="en-GB" dirty="0"/>
                    </a:p>
                  </a:txBody>
                  <a:tcPr/>
                </a:tc>
                <a:tc>
                  <a:txBody>
                    <a:bodyPr/>
                    <a:lstStyle/>
                    <a:p>
                      <a:pPr algn="ctr"/>
                      <a:r>
                        <a:rPr lang="en-GB" dirty="0" smtClean="0"/>
                        <a:t>LOQ</a:t>
                      </a:r>
                      <a:endParaRPr lang="en-GB" dirty="0"/>
                    </a:p>
                  </a:txBody>
                  <a:tcPr/>
                </a:tc>
                <a:tc>
                  <a:txBody>
                    <a:bodyPr/>
                    <a:lstStyle/>
                    <a:p>
                      <a:pPr algn="ctr"/>
                      <a:r>
                        <a:rPr lang="en-GB" dirty="0" smtClean="0"/>
                        <a:t>EU limit</a:t>
                      </a:r>
                      <a:endParaRPr lang="en-GB" dirty="0"/>
                    </a:p>
                  </a:txBody>
                  <a:tcPr/>
                </a:tc>
              </a:tr>
              <a:tr h="370840">
                <a:tc>
                  <a:txBody>
                    <a:bodyPr/>
                    <a:lstStyle/>
                    <a:p>
                      <a:pPr algn="ctr"/>
                      <a:r>
                        <a:rPr lang="en-GB" sz="1400" dirty="0" smtClean="0">
                          <a:latin typeface="Arial" panose="020B0604020202020204" pitchFamily="34" charset="0"/>
                          <a:cs typeface="Arial" panose="020B0604020202020204" pitchFamily="34" charset="0"/>
                        </a:rPr>
                        <a:t>Aflatoxin B</a:t>
                      </a:r>
                      <a:r>
                        <a:rPr lang="en-GB" sz="1400" baseline="-25000" dirty="0" smtClean="0">
                          <a:latin typeface="Arial" panose="020B0604020202020204" pitchFamily="34" charset="0"/>
                          <a:cs typeface="Arial" panose="020B0604020202020204" pitchFamily="34" charset="0"/>
                        </a:rPr>
                        <a:t>1</a:t>
                      </a:r>
                      <a:endParaRPr lang="en-GB" sz="1400" baseline="-25000" dirty="0">
                        <a:latin typeface="Arial" panose="020B0604020202020204" pitchFamily="34" charset="0"/>
                        <a:cs typeface="Arial" panose="020B0604020202020204" pitchFamily="34" charset="0"/>
                      </a:endParaRPr>
                    </a:p>
                  </a:txBody>
                  <a:tcPr/>
                </a:tc>
                <a:tc>
                  <a:txBody>
                    <a:bodyPr/>
                    <a:lstStyle/>
                    <a:p>
                      <a:pPr algn="ctr"/>
                      <a:r>
                        <a:rPr lang="en-GB" sz="1400" dirty="0" smtClean="0">
                          <a:latin typeface="Arial" panose="020B0604020202020204" pitchFamily="34" charset="0"/>
                          <a:cs typeface="Arial" panose="020B0604020202020204" pitchFamily="34" charset="0"/>
                        </a:rPr>
                        <a:t>0.08</a:t>
                      </a:r>
                      <a:endParaRPr lang="en-GB" sz="1400" dirty="0">
                        <a:latin typeface="Arial" panose="020B0604020202020204" pitchFamily="34" charset="0"/>
                        <a:cs typeface="Arial" panose="020B0604020202020204" pitchFamily="34" charset="0"/>
                      </a:endParaRPr>
                    </a:p>
                  </a:txBody>
                  <a:tcPr/>
                </a:tc>
                <a:tc>
                  <a:txBody>
                    <a:bodyPr/>
                    <a:lstStyle/>
                    <a:p>
                      <a:pPr algn="ctr"/>
                      <a:r>
                        <a:rPr lang="en-GB" sz="1400" dirty="0" smtClean="0">
                          <a:latin typeface="Arial" panose="020B0604020202020204" pitchFamily="34" charset="0"/>
                          <a:cs typeface="Arial" panose="020B0604020202020204" pitchFamily="34" charset="0"/>
                        </a:rPr>
                        <a:t>0.26</a:t>
                      </a:r>
                      <a:endParaRPr lang="en-GB" sz="1400" dirty="0">
                        <a:latin typeface="Arial" panose="020B0604020202020204" pitchFamily="34" charset="0"/>
                        <a:cs typeface="Arial" panose="020B0604020202020204" pitchFamily="34" charset="0"/>
                      </a:endParaRPr>
                    </a:p>
                  </a:txBody>
                  <a:tcPr/>
                </a:tc>
                <a:tc>
                  <a:txBody>
                    <a:bodyPr/>
                    <a:lstStyle/>
                    <a:p>
                      <a:pPr algn="ctr"/>
                      <a:r>
                        <a:rPr lang="en-GB" sz="1400" dirty="0" smtClean="0">
                          <a:latin typeface="Arial" panose="020B0604020202020204" pitchFamily="34" charset="0"/>
                          <a:cs typeface="Arial" panose="020B0604020202020204" pitchFamily="34" charset="0"/>
                        </a:rPr>
                        <a:t>2.0</a:t>
                      </a:r>
                      <a:endParaRPr lang="en-GB" sz="1400" dirty="0">
                        <a:latin typeface="Arial" panose="020B0604020202020204" pitchFamily="34" charset="0"/>
                        <a:cs typeface="Arial" panose="020B0604020202020204" pitchFamily="34" charset="0"/>
                      </a:endParaRPr>
                    </a:p>
                  </a:txBody>
                  <a:tcPr/>
                </a:tc>
              </a:tr>
              <a:tr h="370840">
                <a:tc>
                  <a:txBody>
                    <a:bodyPr/>
                    <a:lstStyle/>
                    <a:p>
                      <a:pPr algn="ctr"/>
                      <a:r>
                        <a:rPr lang="en-GB" sz="1400" dirty="0" smtClean="0">
                          <a:latin typeface="Arial" panose="020B0604020202020204" pitchFamily="34" charset="0"/>
                          <a:cs typeface="Arial" panose="020B0604020202020204" pitchFamily="34" charset="0"/>
                        </a:rPr>
                        <a:t>Total aflatoxins</a:t>
                      </a:r>
                      <a:endParaRPr lang="en-GB" sz="1400" dirty="0">
                        <a:latin typeface="Arial" panose="020B0604020202020204" pitchFamily="34" charset="0"/>
                        <a:cs typeface="Arial" panose="020B0604020202020204" pitchFamily="34" charset="0"/>
                      </a:endParaRPr>
                    </a:p>
                  </a:txBody>
                  <a:tcPr/>
                </a:tc>
                <a:tc>
                  <a:txBody>
                    <a:bodyPr/>
                    <a:lstStyle/>
                    <a:p>
                      <a:pPr algn="ctr"/>
                      <a:r>
                        <a:rPr lang="en-GB" sz="1400" dirty="0" smtClean="0">
                          <a:latin typeface="Arial" panose="020B0604020202020204" pitchFamily="34" charset="0"/>
                          <a:cs typeface="Arial" panose="020B0604020202020204" pitchFamily="34" charset="0"/>
                        </a:rPr>
                        <a:t>0.30</a:t>
                      </a:r>
                      <a:endParaRPr lang="en-GB" sz="1400" dirty="0">
                        <a:latin typeface="Arial" panose="020B0604020202020204" pitchFamily="34" charset="0"/>
                        <a:cs typeface="Arial" panose="020B0604020202020204" pitchFamily="34" charset="0"/>
                      </a:endParaRPr>
                    </a:p>
                  </a:txBody>
                  <a:tcPr/>
                </a:tc>
                <a:tc>
                  <a:txBody>
                    <a:bodyPr/>
                    <a:lstStyle/>
                    <a:p>
                      <a:pPr algn="ctr"/>
                      <a:r>
                        <a:rPr lang="en-GB" sz="1400" dirty="0" smtClean="0">
                          <a:latin typeface="Arial" panose="020B0604020202020204" pitchFamily="34" charset="0"/>
                          <a:cs typeface="Arial" panose="020B0604020202020204" pitchFamily="34" charset="0"/>
                        </a:rPr>
                        <a:t>1.00</a:t>
                      </a:r>
                      <a:endParaRPr lang="en-GB" sz="1400" dirty="0">
                        <a:latin typeface="Arial" panose="020B0604020202020204" pitchFamily="34" charset="0"/>
                        <a:cs typeface="Arial" panose="020B0604020202020204" pitchFamily="34" charset="0"/>
                      </a:endParaRPr>
                    </a:p>
                  </a:txBody>
                  <a:tcPr/>
                </a:tc>
                <a:tc>
                  <a:txBody>
                    <a:bodyPr/>
                    <a:lstStyle/>
                    <a:p>
                      <a:pPr algn="ctr"/>
                      <a:r>
                        <a:rPr lang="en-GB" sz="1400" dirty="0" smtClean="0">
                          <a:latin typeface="Arial" panose="020B0604020202020204" pitchFamily="34" charset="0"/>
                          <a:cs typeface="Arial" panose="020B0604020202020204" pitchFamily="34" charset="0"/>
                        </a:rPr>
                        <a:t>4.0</a:t>
                      </a:r>
                      <a:endParaRPr lang="en-GB" sz="1400" dirty="0">
                        <a:latin typeface="Arial" panose="020B0604020202020204" pitchFamily="34" charset="0"/>
                        <a:cs typeface="Arial" panose="020B0604020202020204" pitchFamily="34" charset="0"/>
                      </a:endParaRPr>
                    </a:p>
                  </a:txBody>
                  <a:tcPr/>
                </a:tc>
              </a:tr>
            </a:tbl>
          </a:graphicData>
        </a:graphic>
      </p:graphicFrame>
      <p:sp>
        <p:nvSpPr>
          <p:cNvPr id="4" name="Slide Number Placeholder 3"/>
          <p:cNvSpPr>
            <a:spLocks noGrp="1"/>
          </p:cNvSpPr>
          <p:nvPr>
            <p:ph type="sldNum" sz="quarter" idx="8"/>
          </p:nvPr>
        </p:nvSpPr>
        <p:spPr/>
        <p:txBody>
          <a:bodyPr/>
          <a:lstStyle/>
          <a:p>
            <a:pPr lvl="0"/>
            <a:fld id="{9E4AF7A3-7299-4A67-BDBC-6A5837364DE4}" type="slidenum">
              <a:rPr lang="en-GB" smtClean="0"/>
              <a:pPr lvl="0"/>
              <a:t>30</a:t>
            </a:fld>
            <a:endParaRPr lang="en-GB"/>
          </a:p>
        </p:txBody>
      </p:sp>
    </p:spTree>
    <p:extLst>
      <p:ext uri="{BB962C8B-B14F-4D97-AF65-F5344CB8AC3E}">
        <p14:creationId xmlns:p14="http://schemas.microsoft.com/office/powerpoint/2010/main" xmlns="" val="19018505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000" dirty="0" smtClean="0"/>
              <a:t>ToxiMet received </a:t>
            </a:r>
            <a:r>
              <a:rPr lang="en-GB" sz="2000" dirty="0"/>
              <a:t>the INC Innovation Award </a:t>
            </a:r>
            <a:r>
              <a:rPr lang="en-GB" sz="2000" dirty="0" smtClean="0"/>
              <a:t>2013</a:t>
            </a:r>
            <a:r>
              <a:rPr lang="en-GB" sz="2000" dirty="0"/>
              <a:t>, placing it as the technology of choice for </a:t>
            </a:r>
            <a:r>
              <a:rPr lang="en-GB" sz="2000" dirty="0" smtClean="0"/>
              <a:t>the nut &amp; dried fruit industry</a:t>
            </a:r>
            <a:endParaRPr lang="en-US" sz="2000"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31</a:t>
            </a:fld>
            <a:endParaRPr lang="en-GB"/>
          </a:p>
        </p:txBody>
      </p:sp>
      <p:pic>
        <p:nvPicPr>
          <p:cNvPr id="5" name="Picture 4" descr="INC-Award.jpg"/>
          <p:cNvPicPr>
            <a:picLocks noChangeAspect="1"/>
          </p:cNvPicPr>
          <p:nvPr/>
        </p:nvPicPr>
        <p:blipFill rotWithShape="1">
          <a:blip r:embed="rId2" cstate="email">
            <a:extLst>
              <a:ext uri="{28A0092B-C50C-407E-A947-70E740481C1C}">
                <a14:useLocalDpi xmlns:a14="http://schemas.microsoft.com/office/drawing/2010/main" xmlns=""/>
              </a:ext>
            </a:extLst>
          </a:blip>
          <a:srcRect/>
          <a:stretch/>
        </p:blipFill>
        <p:spPr>
          <a:xfrm>
            <a:off x="5774961" y="1616077"/>
            <a:ext cx="3477754" cy="3608255"/>
          </a:xfrm>
          <a:prstGeom prst="rect">
            <a:avLst/>
          </a:prstGeom>
        </p:spPr>
      </p:pic>
      <p:pic>
        <p:nvPicPr>
          <p:cNvPr id="6" name="Picture 2" descr="C:\ToxiMet\Conferences\INC 2013\BCN_2013_Innovation_1.jpg"/>
          <p:cNvPicPr>
            <a:picLocks noGrp="1" noChangeAspect="1" noChangeArrowheads="1"/>
          </p:cNvPicPr>
          <p:nvPr>
            <p:ph idx="1"/>
          </p:nvPr>
        </p:nvPicPr>
        <p:blipFill>
          <a:blip r:embed="rId3" cstate="email">
            <a:extLst>
              <a:ext uri="{28A0092B-C50C-407E-A947-70E740481C1C}">
                <a14:useLocalDpi xmlns:a14="http://schemas.microsoft.com/office/drawing/2010/main" xmlns=""/>
              </a:ext>
            </a:extLst>
          </a:blip>
          <a:srcRect/>
          <a:stretch>
            <a:fillRect/>
          </a:stretch>
        </p:blipFill>
        <p:spPr bwMode="auto">
          <a:xfrm>
            <a:off x="632520" y="1893954"/>
            <a:ext cx="4813580" cy="3201219"/>
          </a:xfrm>
          <a:prstGeom prst="round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7" name="TextBox 6"/>
          <p:cNvSpPr txBox="1"/>
          <p:nvPr/>
        </p:nvSpPr>
        <p:spPr>
          <a:xfrm>
            <a:off x="632522" y="5374961"/>
            <a:ext cx="6192688" cy="646331"/>
          </a:xfrm>
          <a:prstGeom prst="rect">
            <a:avLst/>
          </a:prstGeom>
          <a:noFill/>
        </p:spPr>
        <p:txBody>
          <a:bodyPr wrap="square" rtlCol="0">
            <a:spAutoFit/>
          </a:bodyPr>
          <a:lstStyle/>
          <a:p>
            <a:pPr marL="285750" indent="-285750" algn="l">
              <a:buFont typeface="Arial" pitchFamily="34" charset="0"/>
              <a:buChar char="•"/>
            </a:pPr>
            <a:r>
              <a:rPr lang="en-GB" dirty="0" smtClean="0">
                <a:solidFill>
                  <a:schemeClr val="tx1">
                    <a:lumMod val="75000"/>
                    <a:lumOff val="25000"/>
                  </a:schemeClr>
                </a:solidFill>
                <a:latin typeface="Avenir Medium"/>
                <a:cs typeface="Avenir Medium"/>
              </a:rPr>
              <a:t>INC congress, May 21</a:t>
            </a:r>
            <a:r>
              <a:rPr lang="en-GB" baseline="30000" dirty="0" smtClean="0">
                <a:solidFill>
                  <a:schemeClr val="tx1">
                    <a:lumMod val="75000"/>
                    <a:lumOff val="25000"/>
                  </a:schemeClr>
                </a:solidFill>
                <a:latin typeface="Avenir Medium"/>
                <a:cs typeface="Avenir Medium"/>
              </a:rPr>
              <a:t>st</a:t>
            </a:r>
            <a:r>
              <a:rPr lang="en-GB" dirty="0" smtClean="0">
                <a:solidFill>
                  <a:schemeClr val="tx1">
                    <a:lumMod val="75000"/>
                    <a:lumOff val="25000"/>
                  </a:schemeClr>
                </a:solidFill>
                <a:latin typeface="Avenir Medium"/>
                <a:cs typeface="Avenir Medium"/>
              </a:rPr>
              <a:t> – 23</a:t>
            </a:r>
            <a:r>
              <a:rPr lang="en-GB" baseline="30000" dirty="0" smtClean="0">
                <a:solidFill>
                  <a:schemeClr val="tx1">
                    <a:lumMod val="75000"/>
                    <a:lumOff val="25000"/>
                  </a:schemeClr>
                </a:solidFill>
                <a:latin typeface="Avenir Medium"/>
                <a:cs typeface="Avenir Medium"/>
              </a:rPr>
              <a:t>rd</a:t>
            </a:r>
            <a:r>
              <a:rPr lang="en-GB" dirty="0">
                <a:solidFill>
                  <a:schemeClr val="tx1">
                    <a:lumMod val="75000"/>
                    <a:lumOff val="25000"/>
                  </a:schemeClr>
                </a:solidFill>
                <a:latin typeface="Avenir Medium"/>
                <a:cs typeface="Avenir Medium"/>
              </a:rPr>
              <a:t> </a:t>
            </a:r>
            <a:r>
              <a:rPr lang="en-GB" dirty="0" smtClean="0">
                <a:solidFill>
                  <a:schemeClr val="tx1">
                    <a:lumMod val="75000"/>
                    <a:lumOff val="25000"/>
                  </a:schemeClr>
                </a:solidFill>
                <a:latin typeface="Avenir Medium"/>
                <a:cs typeface="Avenir Medium"/>
              </a:rPr>
              <a:t>2013,  Barcelona</a:t>
            </a:r>
          </a:p>
          <a:p>
            <a:pPr marL="285750" indent="-285750" algn="l">
              <a:buFont typeface="Arial" pitchFamily="34" charset="0"/>
              <a:buChar char="•"/>
            </a:pPr>
            <a:r>
              <a:rPr lang="en-GB" dirty="0" smtClean="0">
                <a:solidFill>
                  <a:schemeClr val="tx1">
                    <a:lumMod val="75000"/>
                    <a:lumOff val="25000"/>
                  </a:schemeClr>
                </a:solidFill>
                <a:latin typeface="Avenir Medium"/>
                <a:cs typeface="Avenir Medium"/>
              </a:rPr>
              <a:t>1,100 delegates from 65 countries</a:t>
            </a:r>
            <a:endParaRPr lang="en-GB" dirty="0">
              <a:solidFill>
                <a:schemeClr val="tx1">
                  <a:lumMod val="75000"/>
                  <a:lumOff val="25000"/>
                </a:schemeClr>
              </a:solidFill>
              <a:latin typeface="Avenir Medium"/>
              <a:cs typeface="Avenir Medium"/>
            </a:endParaRPr>
          </a:p>
        </p:txBody>
      </p:sp>
    </p:spTree>
    <p:extLst>
      <p:ext uri="{BB962C8B-B14F-4D97-AF65-F5344CB8AC3E}">
        <p14:creationId xmlns:p14="http://schemas.microsoft.com/office/powerpoint/2010/main" xmlns="" val="19846052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smtClean="0"/>
              <a:t>The ToxiMet System can be installed in a warehouse, processing plant, or other basic facility, in less than 1h, using very little space</a:t>
            </a:r>
            <a:endParaRPr lang="en-US" sz="2000"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32</a:t>
            </a:fld>
            <a:endParaRPr lang="en-GB"/>
          </a:p>
        </p:txBody>
      </p:sp>
      <p:pic>
        <p:nvPicPr>
          <p:cNvPr id="5" name="Picture 2" descr="C:\Documents and Settings\Mark\My Documents\Toximet\Apr2013 Best sorting results\Photos\2013-04-25 001\IMG_0328.jp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1664635" y="1412776"/>
            <a:ext cx="6240693" cy="4320480"/>
          </a:xfrm>
          <a:prstGeom prst="round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7935254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smtClean="0"/>
              <a:t>ToxiQuant instruments are now present in five continents, and have received excellent customer feedback</a:t>
            </a:r>
            <a:endParaRPr lang="en-US" sz="2000"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33</a:t>
            </a:fld>
            <a:endParaRPr lang="en-GB"/>
          </a:p>
        </p:txBody>
      </p:sp>
      <p:sp>
        <p:nvSpPr>
          <p:cNvPr id="7" name="Rounded Rectangular Callout 4"/>
          <p:cNvSpPr/>
          <p:nvPr/>
        </p:nvSpPr>
        <p:spPr>
          <a:xfrm>
            <a:off x="526487" y="1569219"/>
            <a:ext cx="312039" cy="216027"/>
          </a:xfrm>
          <a:custGeom>
            <a:avLst>
              <a:gd name="f0" fmla="val 24435"/>
              <a:gd name="f1" fmla="val 33367"/>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3590"/>
              <a:gd name="f13" fmla="val 8970"/>
              <a:gd name="f14" fmla="val 12630"/>
              <a:gd name="f15" fmla="val 18010"/>
              <a:gd name="f16" fmla="val -2147483647"/>
              <a:gd name="f17" fmla="+- 0 0 180"/>
              <a:gd name="f18" fmla="*/ f6 1 21600"/>
              <a:gd name="f19" fmla="*/ f7 1 21600"/>
              <a:gd name="f20" fmla="val f8"/>
              <a:gd name="f21" fmla="val f9"/>
              <a:gd name="f22" fmla="+- 0 0 f12"/>
              <a:gd name="f23" fmla="+- 3590 0 f8"/>
              <a:gd name="f24" fmla="+- 0 0 f3"/>
              <a:gd name="f25" fmla="+- 21600 0 f15"/>
              <a:gd name="f26" fmla="+- 18010 0 f9"/>
              <a:gd name="f27" fmla="pin -2147483647 f0 2147483647"/>
              <a:gd name="f28" fmla="pin -2147483647 f1 2147483647"/>
              <a:gd name="f29" fmla="*/ f17 f2 1"/>
              <a:gd name="f30" fmla="+- f21 0 f20"/>
              <a:gd name="f31" fmla="val f27"/>
              <a:gd name="f32" fmla="val f28"/>
              <a:gd name="f33" fmla="abs f22"/>
              <a:gd name="f34" fmla="abs f23"/>
              <a:gd name="f35" fmla="?: f22 f24 f3"/>
              <a:gd name="f36" fmla="?: f22 f3 f24"/>
              <a:gd name="f37" fmla="?: f22 f4 f3"/>
              <a:gd name="f38" fmla="?: f22 f3 f4"/>
              <a:gd name="f39" fmla="abs f25"/>
              <a:gd name="f40" fmla="?: f23 f24 f3"/>
              <a:gd name="f41" fmla="?: f23 f3 f24"/>
              <a:gd name="f42" fmla="?: f25 0 f2"/>
              <a:gd name="f43" fmla="?: f25 f2 0"/>
              <a:gd name="f44" fmla="abs f26"/>
              <a:gd name="f45" fmla="?: f25 f24 f3"/>
              <a:gd name="f46" fmla="?: f25 f3 f24"/>
              <a:gd name="f47" fmla="?: f25 f4 f3"/>
              <a:gd name="f48" fmla="?: f25 f3 f4"/>
              <a:gd name="f49" fmla="?: f26 f24 f3"/>
              <a:gd name="f50" fmla="?: f26 f3 f24"/>
              <a:gd name="f51" fmla="?: f22 0 f2"/>
              <a:gd name="f52" fmla="?: f22 f2 0"/>
              <a:gd name="f53" fmla="*/ f27 f18 1"/>
              <a:gd name="f54" fmla="*/ f28 f19 1"/>
              <a:gd name="f55" fmla="*/ f29 1 f5"/>
              <a:gd name="f56" fmla="*/ f30 1 21600"/>
              <a:gd name="f57" fmla="+- f31 0 10800"/>
              <a:gd name="f58" fmla="+- f32 0 10800"/>
              <a:gd name="f59" fmla="+- f32 0 21600"/>
              <a:gd name="f60" fmla="+- f31 0 21600"/>
              <a:gd name="f61" fmla="?: f22 f38 f37"/>
              <a:gd name="f62" fmla="?: f22 f37 f38"/>
              <a:gd name="f63" fmla="?: f23 f36 f35"/>
              <a:gd name="f64" fmla="?: f23 f43 f42"/>
              <a:gd name="f65" fmla="?: f23 f42 f43"/>
              <a:gd name="f66" fmla="?: f25 f40 f41"/>
              <a:gd name="f67" fmla="?: f25 f48 f47"/>
              <a:gd name="f68" fmla="?: f25 f47 f48"/>
              <a:gd name="f69" fmla="?: f26 f46 f45"/>
              <a:gd name="f70" fmla="?: f26 f52 f51"/>
              <a:gd name="f71" fmla="?: f26 f51 f52"/>
              <a:gd name="f72" fmla="?: f22 f49 f50"/>
              <a:gd name="f73" fmla="*/ f31 f18 1"/>
              <a:gd name="f74" fmla="*/ f32 f19 1"/>
              <a:gd name="f75" fmla="+- f55 0 f3"/>
              <a:gd name="f76" fmla="*/ 800 f56 1"/>
              <a:gd name="f77" fmla="*/ 20800 f56 1"/>
              <a:gd name="f78" fmla="abs f57"/>
              <a:gd name="f79" fmla="abs f58"/>
              <a:gd name="f80" fmla="?: f23 f62 f61"/>
              <a:gd name="f81" fmla="?: f25 f64 f65"/>
              <a:gd name="f82" fmla="?: f26 f68 f67"/>
              <a:gd name="f83" fmla="?: f22 f70 f71"/>
              <a:gd name="f84" fmla="+- f78 0 f79"/>
              <a:gd name="f85" fmla="+- f79 0 f78"/>
              <a:gd name="f86" fmla="*/ f76 1 f56"/>
              <a:gd name="f87" fmla="*/ f77 1 f56"/>
              <a:gd name="f88" fmla="?: f58 f10 f84"/>
              <a:gd name="f89" fmla="?: f58 f84 f10"/>
              <a:gd name="f90" fmla="?: f57 f10 f85"/>
              <a:gd name="f91" fmla="?: f57 f85 f10"/>
              <a:gd name="f92" fmla="*/ f86 f18 1"/>
              <a:gd name="f93" fmla="*/ f87 f18 1"/>
              <a:gd name="f94" fmla="*/ f87 f19 1"/>
              <a:gd name="f95" fmla="*/ f86 f19 1"/>
              <a:gd name="f96" fmla="?: f31 f10 f88"/>
              <a:gd name="f97" fmla="?: f31 f10 f89"/>
              <a:gd name="f98" fmla="?: f59 f90 f10"/>
              <a:gd name="f99" fmla="?: f59 f91 f10"/>
              <a:gd name="f100" fmla="?: f60 f89 f10"/>
              <a:gd name="f101" fmla="?: f60 f88 f10"/>
              <a:gd name="f102" fmla="?: f32 f10 f91"/>
              <a:gd name="f103" fmla="?: f32 f10 f90"/>
              <a:gd name="f104" fmla="?: f96 f31 0"/>
              <a:gd name="f105" fmla="?: f96 f32 6280"/>
              <a:gd name="f106" fmla="?: f97 f31 0"/>
              <a:gd name="f107" fmla="?: f97 f32 15320"/>
              <a:gd name="f108" fmla="?: f98 f31 6280"/>
              <a:gd name="f109" fmla="?: f98 f32 21600"/>
              <a:gd name="f110" fmla="?: f99 f31 15320"/>
              <a:gd name="f111" fmla="?: f99 f32 21600"/>
              <a:gd name="f112" fmla="?: f100 f31 21600"/>
              <a:gd name="f113" fmla="?: f100 f32 15320"/>
              <a:gd name="f114" fmla="?: f101 f31 21600"/>
              <a:gd name="f115" fmla="?: f101 f32 6280"/>
              <a:gd name="f116" fmla="?: f102 f31 15320"/>
              <a:gd name="f117" fmla="?: f102 f32 0"/>
              <a:gd name="f118" fmla="?: f103 f31 6280"/>
              <a:gd name="f119" fmla="?: f103 f32 0"/>
            </a:gdLst>
            <a:ahLst>
              <a:ahXY gdRefX="f0" minX="f16" maxX="f11" gdRefY="f1" minY="f16" maxY="f11">
                <a:pos x="f53" y="f54"/>
              </a:ahXY>
            </a:ahLst>
            <a:cxnLst>
              <a:cxn ang="3cd4">
                <a:pos x="hc" y="t"/>
              </a:cxn>
              <a:cxn ang="0">
                <a:pos x="r" y="vc"/>
              </a:cxn>
              <a:cxn ang="cd4">
                <a:pos x="hc" y="b"/>
              </a:cxn>
              <a:cxn ang="cd2">
                <a:pos x="l" y="vc"/>
              </a:cxn>
              <a:cxn ang="f75">
                <a:pos x="f73" y="f74"/>
              </a:cxn>
            </a:cxnLst>
            <a:rect l="f92" t="f95" r="f93" b="f94"/>
            <a:pathLst>
              <a:path w="21600" h="21600">
                <a:moveTo>
                  <a:pt x="f12" y="f8"/>
                </a:moveTo>
                <a:arcTo wR="f33" hR="f34" stAng="f80" swAng="f63"/>
                <a:lnTo>
                  <a:pt x="f104" y="f105"/>
                </a:lnTo>
                <a:lnTo>
                  <a:pt x="f8" y="f13"/>
                </a:lnTo>
                <a:lnTo>
                  <a:pt x="f8" y="f14"/>
                </a:lnTo>
                <a:lnTo>
                  <a:pt x="f106" y="f107"/>
                </a:lnTo>
                <a:lnTo>
                  <a:pt x="f8" y="f15"/>
                </a:lnTo>
                <a:arcTo wR="f34" hR="f39" stAng="f81" swAng="f66"/>
                <a:lnTo>
                  <a:pt x="f108" y="f109"/>
                </a:lnTo>
                <a:lnTo>
                  <a:pt x="f13" y="f9"/>
                </a:lnTo>
                <a:lnTo>
                  <a:pt x="f14" y="f9"/>
                </a:lnTo>
                <a:lnTo>
                  <a:pt x="f110" y="f111"/>
                </a:lnTo>
                <a:lnTo>
                  <a:pt x="f15" y="f9"/>
                </a:lnTo>
                <a:arcTo wR="f39" hR="f44" stAng="f82" swAng="f69"/>
                <a:lnTo>
                  <a:pt x="f112" y="f113"/>
                </a:lnTo>
                <a:lnTo>
                  <a:pt x="f9" y="f14"/>
                </a:lnTo>
                <a:lnTo>
                  <a:pt x="f9" y="f13"/>
                </a:lnTo>
                <a:lnTo>
                  <a:pt x="f114" y="f115"/>
                </a:lnTo>
                <a:lnTo>
                  <a:pt x="f9" y="f12"/>
                </a:lnTo>
                <a:arcTo wR="f44" hR="f33" stAng="f83" swAng="f72"/>
                <a:lnTo>
                  <a:pt x="f116" y="f117"/>
                </a:lnTo>
                <a:lnTo>
                  <a:pt x="f14" y="f8"/>
                </a:lnTo>
                <a:lnTo>
                  <a:pt x="f13" y="f8"/>
                </a:lnTo>
                <a:lnTo>
                  <a:pt x="f118" y="f119"/>
                </a:lnTo>
                <a:close/>
              </a:path>
            </a:pathLst>
          </a:custGeom>
          <a:solidFill>
            <a:srgbClr val="9BBB59"/>
          </a:solidFill>
          <a:ln>
            <a:no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100" b="0" i="0" u="none" strike="noStrike" kern="1200" cap="none" spc="0" baseline="0">
              <a:solidFill>
                <a:srgbClr val="FFFFFF"/>
              </a:solidFill>
              <a:uFillTx/>
              <a:latin typeface="Arial"/>
            </a:endParaRPr>
          </a:p>
        </p:txBody>
      </p:sp>
      <p:sp>
        <p:nvSpPr>
          <p:cNvPr id="8" name="Content Placeholder 2"/>
          <p:cNvSpPr txBox="1">
            <a:spLocks noGrp="1"/>
          </p:cNvSpPr>
          <p:nvPr>
            <p:ph idx="1"/>
          </p:nvPr>
        </p:nvSpPr>
        <p:spPr>
          <a:xfrm>
            <a:off x="495300" y="1484790"/>
            <a:ext cx="8915400" cy="4525959"/>
          </a:xfrm>
        </p:spPr>
        <p:txBody>
          <a:bodyPr/>
          <a:lstStyle/>
          <a:p>
            <a:pPr marL="400050" lvl="1" indent="0" algn="just">
              <a:buNone/>
            </a:pPr>
            <a:r>
              <a:rPr lang="en-GB" sz="1600" i="1" dirty="0">
                <a:solidFill>
                  <a:srgbClr val="595959"/>
                </a:solidFill>
                <a:latin typeface="Avenir Medium"/>
                <a:cs typeface="Avenir Medium"/>
              </a:rPr>
              <a:t>“Working with HPLC is difficult, time-consuming and also very expensive. The </a:t>
            </a:r>
            <a:r>
              <a:rPr lang="en-GB" sz="1600" i="1" dirty="0" err="1">
                <a:solidFill>
                  <a:srgbClr val="595959"/>
                </a:solidFill>
                <a:latin typeface="Avenir Medium"/>
                <a:cs typeface="Avenir Medium"/>
              </a:rPr>
              <a:t>ToxiQuant</a:t>
            </a:r>
            <a:r>
              <a:rPr lang="en-GB" sz="1600" i="1" dirty="0">
                <a:solidFill>
                  <a:srgbClr val="595959"/>
                </a:solidFill>
                <a:latin typeface="Avenir Medium"/>
                <a:cs typeface="Avenir Medium"/>
              </a:rPr>
              <a:t> system, being very fast and easy to use has completely changed the way we work.  From making the slurry to getting the results takes 40 minutes which is very helpful in allowing us to make decisions quickly. This has, in-turn, had a significant effect on storage and shipping times. The cost saving is realised across the whole business.”  </a:t>
            </a:r>
          </a:p>
          <a:p>
            <a:pPr marL="0" lvl="0" indent="0">
              <a:buNone/>
            </a:pPr>
            <a:r>
              <a:rPr lang="en-GB" sz="1800" dirty="0" err="1">
                <a:solidFill>
                  <a:srgbClr val="9BBB59"/>
                </a:solidFill>
                <a:latin typeface="Avenir Medium"/>
                <a:cs typeface="Avenir Medium"/>
              </a:rPr>
              <a:t>Elham</a:t>
            </a:r>
            <a:r>
              <a:rPr lang="en-GB" sz="1800" dirty="0">
                <a:solidFill>
                  <a:srgbClr val="9BBB59"/>
                </a:solidFill>
                <a:latin typeface="Avenir Medium"/>
                <a:cs typeface="Avenir Medium"/>
              </a:rPr>
              <a:t> </a:t>
            </a:r>
            <a:r>
              <a:rPr lang="en-GB" sz="1800" dirty="0" err="1">
                <a:solidFill>
                  <a:srgbClr val="9BBB59"/>
                </a:solidFill>
                <a:latin typeface="Avenir Medium"/>
                <a:cs typeface="Avenir Medium"/>
              </a:rPr>
              <a:t>Farajpour</a:t>
            </a:r>
            <a:r>
              <a:rPr lang="en-GB" sz="1800" dirty="0">
                <a:solidFill>
                  <a:srgbClr val="9BBB59"/>
                </a:solidFill>
                <a:latin typeface="Avenir Medium"/>
                <a:cs typeface="Avenir Medium"/>
              </a:rPr>
              <a:t>, Quality Control Manager, Cap Kerman </a:t>
            </a:r>
          </a:p>
          <a:p>
            <a:pPr lvl="0"/>
            <a:endParaRPr lang="en-GB" sz="1600" dirty="0" smtClean="0">
              <a:latin typeface="Avenir Medium"/>
              <a:cs typeface="Avenir Medium"/>
            </a:endParaRPr>
          </a:p>
          <a:p>
            <a:pPr lvl="0"/>
            <a:endParaRPr lang="en-GB" sz="1600" dirty="0">
              <a:latin typeface="Avenir Medium"/>
              <a:cs typeface="Avenir Medium"/>
            </a:endParaRPr>
          </a:p>
          <a:p>
            <a:pPr marL="400050" lvl="1" indent="0" algn="just">
              <a:buNone/>
            </a:pPr>
            <a:r>
              <a:rPr lang="en-US" sz="1600" i="1" dirty="0">
                <a:solidFill>
                  <a:srgbClr val="595959"/>
                </a:solidFill>
                <a:latin typeface="Avenir Medium"/>
                <a:cs typeface="Avenir Medium"/>
              </a:rPr>
              <a:t>“</a:t>
            </a:r>
            <a:r>
              <a:rPr lang="en-GB" sz="1600" i="1" dirty="0">
                <a:solidFill>
                  <a:srgbClr val="595959"/>
                </a:solidFill>
                <a:latin typeface="Avenir Medium"/>
                <a:cs typeface="Avenir Medium"/>
              </a:rPr>
              <a:t>We undertook extensive tests with </a:t>
            </a:r>
            <a:r>
              <a:rPr lang="en-GB" sz="1600" i="1" dirty="0" err="1">
                <a:solidFill>
                  <a:srgbClr val="595959"/>
                </a:solidFill>
                <a:latin typeface="Avenir Medium"/>
                <a:cs typeface="Avenir Medium"/>
              </a:rPr>
              <a:t>ToxiQuant</a:t>
            </a:r>
            <a:r>
              <a:rPr lang="en-GB" sz="1600" i="1" dirty="0">
                <a:solidFill>
                  <a:srgbClr val="595959"/>
                </a:solidFill>
                <a:latin typeface="Avenir Medium"/>
                <a:cs typeface="Avenir Medium"/>
              </a:rPr>
              <a:t> to ensure that results were in line with HPLC testing.  Given the accuracy, simplicity and the speed of response we are very happy with the new system.  It also means that we no longer have to factor in time for the external testing of samples when supplying our buyers so deliveries can be made more quickly</a:t>
            </a:r>
            <a:r>
              <a:rPr lang="en-GB" sz="1600" dirty="0">
                <a:solidFill>
                  <a:srgbClr val="595959"/>
                </a:solidFill>
                <a:latin typeface="Avenir Medium"/>
                <a:cs typeface="Avenir Medium"/>
              </a:rPr>
              <a:t>.</a:t>
            </a:r>
            <a:r>
              <a:rPr lang="en-US" sz="1600" i="1" dirty="0">
                <a:solidFill>
                  <a:srgbClr val="595959"/>
                </a:solidFill>
                <a:latin typeface="Avenir Medium"/>
                <a:cs typeface="Avenir Medium"/>
              </a:rPr>
              <a:t>” </a:t>
            </a:r>
          </a:p>
          <a:p>
            <a:pPr marL="0" lvl="0" indent="0">
              <a:buNone/>
            </a:pPr>
            <a:r>
              <a:rPr lang="en-US" sz="1800" i="1" dirty="0">
                <a:solidFill>
                  <a:srgbClr val="9BBB59"/>
                </a:solidFill>
                <a:latin typeface="Avenir Medium"/>
                <a:cs typeface="Avenir Medium"/>
              </a:rPr>
              <a:t> </a:t>
            </a:r>
            <a:r>
              <a:rPr lang="en-US" sz="1800" dirty="0">
                <a:solidFill>
                  <a:srgbClr val="9BBB59"/>
                </a:solidFill>
                <a:latin typeface="Avenir Medium"/>
                <a:cs typeface="Avenir Medium"/>
              </a:rPr>
              <a:t>Li </a:t>
            </a:r>
            <a:r>
              <a:rPr lang="en-US" sz="1800" dirty="0" err="1">
                <a:solidFill>
                  <a:srgbClr val="9BBB59"/>
                </a:solidFill>
                <a:latin typeface="Avenir Medium"/>
                <a:cs typeface="Avenir Medium"/>
              </a:rPr>
              <a:t>Thi</a:t>
            </a:r>
            <a:r>
              <a:rPr lang="en-US" sz="1800" dirty="0">
                <a:solidFill>
                  <a:srgbClr val="9BBB59"/>
                </a:solidFill>
                <a:latin typeface="Avenir Medium"/>
                <a:cs typeface="Avenir Medium"/>
              </a:rPr>
              <a:t> Kim Hue, Purchase &amp; Quality Manager, </a:t>
            </a:r>
            <a:r>
              <a:rPr lang="en-US" sz="1800" dirty="0" err="1">
                <a:solidFill>
                  <a:srgbClr val="9BBB59"/>
                </a:solidFill>
                <a:latin typeface="Avenir Medium"/>
                <a:cs typeface="Avenir Medium"/>
              </a:rPr>
              <a:t>Olam</a:t>
            </a:r>
            <a:r>
              <a:rPr lang="en-US" sz="1800" dirty="0">
                <a:solidFill>
                  <a:srgbClr val="9BBB59"/>
                </a:solidFill>
                <a:latin typeface="Avenir Medium"/>
                <a:cs typeface="Avenir Medium"/>
              </a:rPr>
              <a:t> Vietnam</a:t>
            </a:r>
            <a:endParaRPr lang="en-GB" sz="1800" dirty="0">
              <a:solidFill>
                <a:srgbClr val="9BBB59"/>
              </a:solidFill>
              <a:latin typeface="Avenir Medium"/>
              <a:cs typeface="Avenir Medium"/>
            </a:endParaRPr>
          </a:p>
          <a:p>
            <a:pPr lvl="0"/>
            <a:endParaRPr lang="en-GB" sz="1600" dirty="0">
              <a:latin typeface="Avenir Medium"/>
              <a:cs typeface="Avenir Medium"/>
            </a:endParaRPr>
          </a:p>
        </p:txBody>
      </p:sp>
      <p:sp>
        <p:nvSpPr>
          <p:cNvPr id="9" name="Rounded Rectangular Callout 7"/>
          <p:cNvSpPr/>
          <p:nvPr/>
        </p:nvSpPr>
        <p:spPr>
          <a:xfrm>
            <a:off x="535572" y="3959430"/>
            <a:ext cx="312039" cy="216027"/>
          </a:xfrm>
          <a:custGeom>
            <a:avLst>
              <a:gd name="f0" fmla="val 24435"/>
              <a:gd name="f1" fmla="val 33367"/>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3590"/>
              <a:gd name="f13" fmla="val 8970"/>
              <a:gd name="f14" fmla="val 12630"/>
              <a:gd name="f15" fmla="val 18010"/>
              <a:gd name="f16" fmla="val -2147483647"/>
              <a:gd name="f17" fmla="+- 0 0 180"/>
              <a:gd name="f18" fmla="*/ f6 1 21600"/>
              <a:gd name="f19" fmla="*/ f7 1 21600"/>
              <a:gd name="f20" fmla="val f8"/>
              <a:gd name="f21" fmla="val f9"/>
              <a:gd name="f22" fmla="+- 0 0 f12"/>
              <a:gd name="f23" fmla="+- 3590 0 f8"/>
              <a:gd name="f24" fmla="+- 0 0 f3"/>
              <a:gd name="f25" fmla="+- 21600 0 f15"/>
              <a:gd name="f26" fmla="+- 18010 0 f9"/>
              <a:gd name="f27" fmla="pin -2147483647 f0 2147483647"/>
              <a:gd name="f28" fmla="pin -2147483647 f1 2147483647"/>
              <a:gd name="f29" fmla="*/ f17 f2 1"/>
              <a:gd name="f30" fmla="+- f21 0 f20"/>
              <a:gd name="f31" fmla="val f27"/>
              <a:gd name="f32" fmla="val f28"/>
              <a:gd name="f33" fmla="abs f22"/>
              <a:gd name="f34" fmla="abs f23"/>
              <a:gd name="f35" fmla="?: f22 f24 f3"/>
              <a:gd name="f36" fmla="?: f22 f3 f24"/>
              <a:gd name="f37" fmla="?: f22 f4 f3"/>
              <a:gd name="f38" fmla="?: f22 f3 f4"/>
              <a:gd name="f39" fmla="abs f25"/>
              <a:gd name="f40" fmla="?: f23 f24 f3"/>
              <a:gd name="f41" fmla="?: f23 f3 f24"/>
              <a:gd name="f42" fmla="?: f25 0 f2"/>
              <a:gd name="f43" fmla="?: f25 f2 0"/>
              <a:gd name="f44" fmla="abs f26"/>
              <a:gd name="f45" fmla="?: f25 f24 f3"/>
              <a:gd name="f46" fmla="?: f25 f3 f24"/>
              <a:gd name="f47" fmla="?: f25 f4 f3"/>
              <a:gd name="f48" fmla="?: f25 f3 f4"/>
              <a:gd name="f49" fmla="?: f26 f24 f3"/>
              <a:gd name="f50" fmla="?: f26 f3 f24"/>
              <a:gd name="f51" fmla="?: f22 0 f2"/>
              <a:gd name="f52" fmla="?: f22 f2 0"/>
              <a:gd name="f53" fmla="*/ f27 f18 1"/>
              <a:gd name="f54" fmla="*/ f28 f19 1"/>
              <a:gd name="f55" fmla="*/ f29 1 f5"/>
              <a:gd name="f56" fmla="*/ f30 1 21600"/>
              <a:gd name="f57" fmla="+- f31 0 10800"/>
              <a:gd name="f58" fmla="+- f32 0 10800"/>
              <a:gd name="f59" fmla="+- f32 0 21600"/>
              <a:gd name="f60" fmla="+- f31 0 21600"/>
              <a:gd name="f61" fmla="?: f22 f38 f37"/>
              <a:gd name="f62" fmla="?: f22 f37 f38"/>
              <a:gd name="f63" fmla="?: f23 f36 f35"/>
              <a:gd name="f64" fmla="?: f23 f43 f42"/>
              <a:gd name="f65" fmla="?: f23 f42 f43"/>
              <a:gd name="f66" fmla="?: f25 f40 f41"/>
              <a:gd name="f67" fmla="?: f25 f48 f47"/>
              <a:gd name="f68" fmla="?: f25 f47 f48"/>
              <a:gd name="f69" fmla="?: f26 f46 f45"/>
              <a:gd name="f70" fmla="?: f26 f52 f51"/>
              <a:gd name="f71" fmla="?: f26 f51 f52"/>
              <a:gd name="f72" fmla="?: f22 f49 f50"/>
              <a:gd name="f73" fmla="*/ f31 f18 1"/>
              <a:gd name="f74" fmla="*/ f32 f19 1"/>
              <a:gd name="f75" fmla="+- f55 0 f3"/>
              <a:gd name="f76" fmla="*/ 800 f56 1"/>
              <a:gd name="f77" fmla="*/ 20800 f56 1"/>
              <a:gd name="f78" fmla="abs f57"/>
              <a:gd name="f79" fmla="abs f58"/>
              <a:gd name="f80" fmla="?: f23 f62 f61"/>
              <a:gd name="f81" fmla="?: f25 f64 f65"/>
              <a:gd name="f82" fmla="?: f26 f68 f67"/>
              <a:gd name="f83" fmla="?: f22 f70 f71"/>
              <a:gd name="f84" fmla="+- f78 0 f79"/>
              <a:gd name="f85" fmla="+- f79 0 f78"/>
              <a:gd name="f86" fmla="*/ f76 1 f56"/>
              <a:gd name="f87" fmla="*/ f77 1 f56"/>
              <a:gd name="f88" fmla="?: f58 f10 f84"/>
              <a:gd name="f89" fmla="?: f58 f84 f10"/>
              <a:gd name="f90" fmla="?: f57 f10 f85"/>
              <a:gd name="f91" fmla="?: f57 f85 f10"/>
              <a:gd name="f92" fmla="*/ f86 f18 1"/>
              <a:gd name="f93" fmla="*/ f87 f18 1"/>
              <a:gd name="f94" fmla="*/ f87 f19 1"/>
              <a:gd name="f95" fmla="*/ f86 f19 1"/>
              <a:gd name="f96" fmla="?: f31 f10 f88"/>
              <a:gd name="f97" fmla="?: f31 f10 f89"/>
              <a:gd name="f98" fmla="?: f59 f90 f10"/>
              <a:gd name="f99" fmla="?: f59 f91 f10"/>
              <a:gd name="f100" fmla="?: f60 f89 f10"/>
              <a:gd name="f101" fmla="?: f60 f88 f10"/>
              <a:gd name="f102" fmla="?: f32 f10 f91"/>
              <a:gd name="f103" fmla="?: f32 f10 f90"/>
              <a:gd name="f104" fmla="?: f96 f31 0"/>
              <a:gd name="f105" fmla="?: f96 f32 6280"/>
              <a:gd name="f106" fmla="?: f97 f31 0"/>
              <a:gd name="f107" fmla="?: f97 f32 15320"/>
              <a:gd name="f108" fmla="?: f98 f31 6280"/>
              <a:gd name="f109" fmla="?: f98 f32 21600"/>
              <a:gd name="f110" fmla="?: f99 f31 15320"/>
              <a:gd name="f111" fmla="?: f99 f32 21600"/>
              <a:gd name="f112" fmla="?: f100 f31 21600"/>
              <a:gd name="f113" fmla="?: f100 f32 15320"/>
              <a:gd name="f114" fmla="?: f101 f31 21600"/>
              <a:gd name="f115" fmla="?: f101 f32 6280"/>
              <a:gd name="f116" fmla="?: f102 f31 15320"/>
              <a:gd name="f117" fmla="?: f102 f32 0"/>
              <a:gd name="f118" fmla="?: f103 f31 6280"/>
              <a:gd name="f119" fmla="?: f103 f32 0"/>
            </a:gdLst>
            <a:ahLst>
              <a:ahXY gdRefX="f0" minX="f16" maxX="f11" gdRefY="f1" minY="f16" maxY="f11">
                <a:pos x="f53" y="f54"/>
              </a:ahXY>
            </a:ahLst>
            <a:cxnLst>
              <a:cxn ang="3cd4">
                <a:pos x="hc" y="t"/>
              </a:cxn>
              <a:cxn ang="0">
                <a:pos x="r" y="vc"/>
              </a:cxn>
              <a:cxn ang="cd4">
                <a:pos x="hc" y="b"/>
              </a:cxn>
              <a:cxn ang="cd2">
                <a:pos x="l" y="vc"/>
              </a:cxn>
              <a:cxn ang="f75">
                <a:pos x="f73" y="f74"/>
              </a:cxn>
            </a:cxnLst>
            <a:rect l="f92" t="f95" r="f93" b="f94"/>
            <a:pathLst>
              <a:path w="21600" h="21600">
                <a:moveTo>
                  <a:pt x="f12" y="f8"/>
                </a:moveTo>
                <a:arcTo wR="f33" hR="f34" stAng="f80" swAng="f63"/>
                <a:lnTo>
                  <a:pt x="f104" y="f105"/>
                </a:lnTo>
                <a:lnTo>
                  <a:pt x="f8" y="f13"/>
                </a:lnTo>
                <a:lnTo>
                  <a:pt x="f8" y="f14"/>
                </a:lnTo>
                <a:lnTo>
                  <a:pt x="f106" y="f107"/>
                </a:lnTo>
                <a:lnTo>
                  <a:pt x="f8" y="f15"/>
                </a:lnTo>
                <a:arcTo wR="f34" hR="f39" stAng="f81" swAng="f66"/>
                <a:lnTo>
                  <a:pt x="f108" y="f109"/>
                </a:lnTo>
                <a:lnTo>
                  <a:pt x="f13" y="f9"/>
                </a:lnTo>
                <a:lnTo>
                  <a:pt x="f14" y="f9"/>
                </a:lnTo>
                <a:lnTo>
                  <a:pt x="f110" y="f111"/>
                </a:lnTo>
                <a:lnTo>
                  <a:pt x="f15" y="f9"/>
                </a:lnTo>
                <a:arcTo wR="f39" hR="f44" stAng="f82" swAng="f69"/>
                <a:lnTo>
                  <a:pt x="f112" y="f113"/>
                </a:lnTo>
                <a:lnTo>
                  <a:pt x="f9" y="f14"/>
                </a:lnTo>
                <a:lnTo>
                  <a:pt x="f9" y="f13"/>
                </a:lnTo>
                <a:lnTo>
                  <a:pt x="f114" y="f115"/>
                </a:lnTo>
                <a:lnTo>
                  <a:pt x="f9" y="f12"/>
                </a:lnTo>
                <a:arcTo wR="f44" hR="f33" stAng="f83" swAng="f72"/>
                <a:lnTo>
                  <a:pt x="f116" y="f117"/>
                </a:lnTo>
                <a:lnTo>
                  <a:pt x="f14" y="f8"/>
                </a:lnTo>
                <a:lnTo>
                  <a:pt x="f13" y="f8"/>
                </a:lnTo>
                <a:lnTo>
                  <a:pt x="f118" y="f119"/>
                </a:lnTo>
                <a:close/>
              </a:path>
            </a:pathLst>
          </a:custGeom>
          <a:solidFill>
            <a:srgbClr val="9BBB59"/>
          </a:solidFill>
          <a:ln>
            <a:no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100" b="0" i="0" u="none" strike="noStrike" kern="1200" cap="none" spc="0" baseline="0">
              <a:solidFill>
                <a:srgbClr val="FFFFFF"/>
              </a:solidFill>
              <a:uFillTx/>
              <a:latin typeface="Arial"/>
            </a:endParaRPr>
          </a:p>
        </p:txBody>
      </p:sp>
      <p:pic>
        <p:nvPicPr>
          <p:cNvPr id="10" name="Picture 9"/>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7617300" y="4913474"/>
            <a:ext cx="1687869" cy="593494"/>
          </a:xfrm>
          <a:prstGeom prst="rect">
            <a:avLst/>
          </a:prstGeom>
        </p:spPr>
      </p:pic>
      <p:pic>
        <p:nvPicPr>
          <p:cNvPr id="11" name="Picture 10"/>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7935328" y="2557708"/>
            <a:ext cx="1410160" cy="724175"/>
          </a:xfrm>
          <a:prstGeom prst="rect">
            <a:avLst/>
          </a:prstGeom>
        </p:spPr>
      </p:pic>
    </p:spTree>
    <p:extLst>
      <p:ext uri="{BB962C8B-B14F-4D97-AF65-F5344CB8AC3E}">
        <p14:creationId xmlns:p14="http://schemas.microsoft.com/office/powerpoint/2010/main" xmlns="" val="35087842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88504" y="2204864"/>
            <a:ext cx="8915400" cy="850104"/>
          </a:xfrm>
        </p:spPr>
        <p:txBody>
          <a:bodyPr/>
          <a:lstStyle/>
          <a:p>
            <a:pPr algn="ctr"/>
            <a:r>
              <a:rPr lang="en-GB" sz="3600" b="1" dirty="0" smtClean="0">
                <a:solidFill>
                  <a:srgbClr val="86AE2F"/>
                </a:solidFill>
              </a:rPr>
              <a:t>THE TOXIMET SYSTEM IN INDIA, CHINA &amp; VIETNAM…</a:t>
            </a:r>
            <a:endParaRPr lang="en-GB" sz="3600" b="1" dirty="0">
              <a:solidFill>
                <a:srgbClr val="86AE2F"/>
              </a:solidFill>
            </a:endParaRPr>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34</a:t>
            </a:fld>
            <a:endParaRPr lang="en-GB"/>
          </a:p>
        </p:txBody>
      </p:sp>
    </p:spTree>
    <p:extLst>
      <p:ext uri="{BB962C8B-B14F-4D97-AF65-F5344CB8AC3E}">
        <p14:creationId xmlns:p14="http://schemas.microsoft.com/office/powerpoint/2010/main" xmlns="" val="398642939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sp>
        <p:nvSpPr>
          <p:cNvPr id="4" name="Slide Number Placeholder 3"/>
          <p:cNvSpPr>
            <a:spLocks noGrp="1"/>
          </p:cNvSpPr>
          <p:nvPr>
            <p:ph type="sldNum" sz="quarter" idx="8"/>
          </p:nvPr>
        </p:nvSpPr>
        <p:spPr/>
        <p:txBody>
          <a:bodyPr/>
          <a:lstStyle/>
          <a:p>
            <a:pPr lvl="0"/>
            <a:fld id="{9E4AF7A3-7299-4A67-BDBC-6A5837364DE4}" type="slidenum">
              <a:rPr lang="en-GB" smtClean="0"/>
              <a:pPr lvl="0"/>
              <a:t>35</a:t>
            </a:fld>
            <a:endParaRPr lang="en-GB"/>
          </a:p>
        </p:txBody>
      </p:sp>
      <p:pic>
        <p:nvPicPr>
          <p:cNvPr id="7171" name="Picture 3" descr="D:\Monika\India\Pictures\DSC_1145.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53000" y="3555892"/>
            <a:ext cx="4953000" cy="3316814"/>
          </a:xfrm>
          <a:prstGeom prst="rect">
            <a:avLst/>
          </a:prstGeom>
          <a:noFill/>
          <a:extLst>
            <a:ext uri="{909E8E84-426E-40DD-AFC4-6F175D3DCCD1}">
              <a14:hiddenFill xmlns:a14="http://schemas.microsoft.com/office/drawing/2010/main" xmlns="">
                <a:solidFill>
                  <a:srgbClr val="FFFFFF"/>
                </a:solidFill>
              </a14:hiddenFill>
            </a:ext>
          </a:extLst>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3568700"/>
            <a:ext cx="4953794" cy="3289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9" name="Picture 3" descr="D:\Monika\India 2013\Pictures\DSC_1011.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384" y="0"/>
            <a:ext cx="5373281" cy="3568700"/>
          </a:xfrm>
          <a:prstGeom prst="rect">
            <a:avLst/>
          </a:prstGeom>
          <a:noFill/>
          <a:extLst>
            <a:ext uri="{909E8E84-426E-40DD-AFC4-6F175D3DCCD1}">
              <a14:hiddenFill xmlns:a14="http://schemas.microsoft.com/office/drawing/2010/main" xmlns="">
                <a:solidFill>
                  <a:srgbClr val="FFFFFF"/>
                </a:solidFill>
              </a14:hiddenFill>
            </a:ext>
          </a:extLst>
        </p:spPr>
      </p:pic>
      <p:pic>
        <p:nvPicPr>
          <p:cNvPr id="4100" name="Picture 4" descr="D:\Monika\India 2013\Pictures\DSC_1044.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525211" y="-12807"/>
            <a:ext cx="5394853" cy="3568699"/>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Rectangle 9"/>
          <p:cNvSpPr/>
          <p:nvPr/>
        </p:nvSpPr>
        <p:spPr>
          <a:xfrm>
            <a:off x="1081656" y="692696"/>
            <a:ext cx="8588018" cy="5486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smtClean="0">
                <a:solidFill>
                  <a:srgbClr val="FFFF00"/>
                </a:solidFill>
              </a:rPr>
              <a:t>India – Sampling &amp; sample preparation </a:t>
            </a:r>
          </a:p>
          <a:p>
            <a:pPr algn="ctr"/>
            <a:r>
              <a:rPr lang="en-GB" sz="3200" b="1" dirty="0" smtClean="0">
                <a:solidFill>
                  <a:srgbClr val="FFFF00"/>
                </a:solidFill>
              </a:rPr>
              <a:t>prior to aflatoxin testing</a:t>
            </a:r>
          </a:p>
          <a:p>
            <a:r>
              <a:rPr lang="en-GB" b="1" dirty="0" smtClean="0">
                <a:solidFill>
                  <a:srgbClr val="92D050"/>
                </a:solidFill>
              </a:rPr>
              <a:t> </a:t>
            </a:r>
            <a:endParaRPr lang="en-GB" b="1" dirty="0">
              <a:solidFill>
                <a:srgbClr val="92D050"/>
              </a:solidFill>
            </a:endParaRPr>
          </a:p>
        </p:txBody>
      </p:sp>
      <p:pic>
        <p:nvPicPr>
          <p:cNvPr id="4101" name="Picture 5" descr="D:\Monika\India 2013\Pictures\DSC_0993.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656856" y="3568700"/>
            <a:ext cx="2175169" cy="330400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055764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D:\Monika\India\Pictures\DSC_1157.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45812" y="0"/>
            <a:ext cx="4960188" cy="329445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8"/>
          </p:nvPr>
        </p:nvSpPr>
        <p:spPr/>
        <p:txBody>
          <a:bodyPr/>
          <a:lstStyle/>
          <a:p>
            <a:pPr lvl="0"/>
            <a:fld id="{9E4AF7A3-7299-4A67-BDBC-6A5837364DE4}" type="slidenum">
              <a:rPr lang="en-GB" smtClean="0"/>
              <a:pPr lvl="0"/>
              <a:t>36</a:t>
            </a:fld>
            <a:endParaRPr lang="en-GB"/>
          </a:p>
        </p:txBody>
      </p:sp>
      <p:pic>
        <p:nvPicPr>
          <p:cNvPr id="13315" name="Picture 3" descr="D:\Monika\India\Pictures\DSC_1055.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377" y="0"/>
            <a:ext cx="4960188" cy="3294453"/>
          </a:xfrm>
          <a:prstGeom prst="rect">
            <a:avLst/>
          </a:prstGeom>
          <a:noFill/>
          <a:extLst>
            <a:ext uri="{909E8E84-426E-40DD-AFC4-6F175D3DCCD1}">
              <a14:hiddenFill xmlns:a14="http://schemas.microsoft.com/office/drawing/2010/main" xmlns="">
                <a:solidFill>
                  <a:srgbClr val="FFFFFF"/>
                </a:solidFill>
              </a14:hiddenFill>
            </a:ext>
          </a:extLst>
        </p:spPr>
      </p:pic>
      <p:pic>
        <p:nvPicPr>
          <p:cNvPr id="13317" name="Picture 5" descr="D:\Monika\India\Pictures\DSC_1240.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4377" y="3294453"/>
            <a:ext cx="4960188" cy="2952407"/>
          </a:xfrm>
          <a:prstGeom prst="rect">
            <a:avLst/>
          </a:prstGeom>
          <a:noFill/>
          <a:extLst>
            <a:ext uri="{909E8E84-426E-40DD-AFC4-6F175D3DCCD1}">
              <a14:hiddenFill xmlns:a14="http://schemas.microsoft.com/office/drawing/2010/main" xmlns="">
                <a:solidFill>
                  <a:srgbClr val="FFFFFF"/>
                </a:solidFill>
              </a14:hiddenFill>
            </a:ext>
          </a:extLst>
        </p:spPr>
      </p:pic>
      <p:pic>
        <p:nvPicPr>
          <p:cNvPr id="13319" name="Picture 7" descr="D:\Monika\India\Pictures\DSC_0048.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945811" y="3294453"/>
            <a:ext cx="4948904" cy="295240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6"/>
          <p:cNvSpPr/>
          <p:nvPr/>
        </p:nvSpPr>
        <p:spPr>
          <a:xfrm>
            <a:off x="920552" y="274340"/>
            <a:ext cx="7420262" cy="5486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smtClean="0">
                <a:solidFill>
                  <a:srgbClr val="FFFF00"/>
                </a:solidFill>
              </a:rPr>
              <a:t>The </a:t>
            </a:r>
            <a:r>
              <a:rPr lang="en-GB" sz="3200" b="1" dirty="0" err="1" smtClean="0">
                <a:solidFill>
                  <a:srgbClr val="FFFF00"/>
                </a:solidFill>
              </a:rPr>
              <a:t>ToxiMet</a:t>
            </a:r>
            <a:r>
              <a:rPr lang="en-GB" sz="3200" b="1" dirty="0" smtClean="0">
                <a:solidFill>
                  <a:srgbClr val="FFFF00"/>
                </a:solidFill>
              </a:rPr>
              <a:t> System in India</a:t>
            </a:r>
            <a:endParaRPr lang="en-GB" sz="3200" b="1" dirty="0">
              <a:solidFill>
                <a:srgbClr val="FFFF00"/>
              </a:solidFill>
            </a:endParaRPr>
          </a:p>
        </p:txBody>
      </p:sp>
    </p:spTree>
    <p:extLst>
      <p:ext uri="{BB962C8B-B14F-4D97-AF65-F5344CB8AC3E}">
        <p14:creationId xmlns:p14="http://schemas.microsoft.com/office/powerpoint/2010/main" xmlns="" val="54929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sp>
        <p:nvSpPr>
          <p:cNvPr id="4" name="Content Placeholder 3"/>
          <p:cNvSpPr>
            <a:spLocks noGrp="1"/>
          </p:cNvSpPr>
          <p:nvPr>
            <p:ph idx="2"/>
          </p:nvPr>
        </p:nvSpPr>
        <p:spPr/>
        <p:txBody>
          <a:bodyPr/>
          <a:lstStyle/>
          <a:p>
            <a:endParaRPr lang="en-GB" dirty="0"/>
          </a:p>
        </p:txBody>
      </p:sp>
      <p:sp>
        <p:nvSpPr>
          <p:cNvPr id="5" name="Slide Number Placeholder 4"/>
          <p:cNvSpPr>
            <a:spLocks noGrp="1"/>
          </p:cNvSpPr>
          <p:nvPr>
            <p:ph type="sldNum" sz="quarter" idx="8"/>
          </p:nvPr>
        </p:nvSpPr>
        <p:spPr/>
        <p:txBody>
          <a:bodyPr/>
          <a:lstStyle/>
          <a:p>
            <a:pPr lvl="0"/>
            <a:fld id="{44B9C1C0-F385-49B0-81BE-F2F9C96B59F2}" type="slidenum">
              <a:rPr lang="en-GB" smtClean="0"/>
              <a:pPr lvl="0"/>
              <a:t>37</a:t>
            </a:fld>
            <a:endParaRPr lang="en-GB"/>
          </a:p>
        </p:txBody>
      </p:sp>
      <p:pic>
        <p:nvPicPr>
          <p:cNvPr id="3075" name="Picture 3" descr="D:\Monika\20121221_Back Up\Vietnam\Photos\DSC_0440.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05684" y="2918416"/>
            <a:ext cx="5117238" cy="3398646"/>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descr="D:\Monika\20121221_Back Up\Vietnam\Photos\DSC_045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 y="3125336"/>
            <a:ext cx="4805684" cy="3191726"/>
          </a:xfrm>
          <a:prstGeom prst="rect">
            <a:avLst/>
          </a:prstGeom>
          <a:noFill/>
          <a:extLst>
            <a:ext uri="{909E8E84-426E-40DD-AFC4-6F175D3DCCD1}">
              <a14:hiddenFill xmlns:a14="http://schemas.microsoft.com/office/drawing/2010/main" xmlns="">
                <a:solidFill>
                  <a:srgbClr val="FFFFFF"/>
                </a:solidFill>
              </a14:hiddenFill>
            </a:ext>
          </a:extLst>
        </p:spPr>
      </p:pic>
      <p:pic>
        <p:nvPicPr>
          <p:cNvPr id="3077" name="Picture 5" descr="D:\Monika\20121221_Back Up\Vietnam\Photos\DSC_0420.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1995" y="0"/>
            <a:ext cx="4837679" cy="3212976"/>
          </a:xfrm>
          <a:prstGeom prst="rect">
            <a:avLst/>
          </a:prstGeom>
          <a:noFill/>
          <a:extLst>
            <a:ext uri="{909E8E84-426E-40DD-AFC4-6F175D3DCCD1}">
              <a14:hiddenFill xmlns:a14="http://schemas.microsoft.com/office/drawing/2010/main" xmlns="">
                <a:solidFill>
                  <a:srgbClr val="FFFFFF"/>
                </a:solidFill>
              </a14:hiddenFill>
            </a:ext>
          </a:extLst>
        </p:spPr>
      </p:pic>
      <p:pic>
        <p:nvPicPr>
          <p:cNvPr id="3074" name="Picture 2" descr="D:\Monika\20121221_Back Up\Vietnam\Photos\DSC_0427.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805684" y="0"/>
            <a:ext cx="5117238" cy="3398647"/>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5"/>
          <p:cNvSpPr/>
          <p:nvPr/>
        </p:nvSpPr>
        <p:spPr>
          <a:xfrm>
            <a:off x="1" y="0"/>
            <a:ext cx="6105127" cy="5486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smtClean="0">
                <a:solidFill>
                  <a:srgbClr val="FFFF00"/>
                </a:solidFill>
              </a:rPr>
              <a:t>The </a:t>
            </a:r>
            <a:r>
              <a:rPr lang="en-GB" sz="3200" b="1" dirty="0" err="1" smtClean="0">
                <a:solidFill>
                  <a:srgbClr val="FFFF00"/>
                </a:solidFill>
              </a:rPr>
              <a:t>ToxiMet</a:t>
            </a:r>
            <a:r>
              <a:rPr lang="en-GB" sz="3200" b="1" dirty="0" smtClean="0">
                <a:solidFill>
                  <a:srgbClr val="FFFF00"/>
                </a:solidFill>
              </a:rPr>
              <a:t> System in Vietnam</a:t>
            </a:r>
            <a:endParaRPr lang="en-GB" sz="3200" b="1" dirty="0">
              <a:solidFill>
                <a:srgbClr val="FFFF00"/>
              </a:solidFill>
            </a:endParaRPr>
          </a:p>
        </p:txBody>
      </p:sp>
    </p:spTree>
    <p:extLst>
      <p:ext uri="{BB962C8B-B14F-4D97-AF65-F5344CB8AC3E}">
        <p14:creationId xmlns:p14="http://schemas.microsoft.com/office/powerpoint/2010/main" xmlns="" val="14735667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1" name="Picture 7" descr="D:\Monika\China 2014\China Sept 2014_pictures\DSC_0924.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36976" y="3458105"/>
            <a:ext cx="5197916" cy="342877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endParaRPr lang="en-GB"/>
          </a:p>
        </p:txBody>
      </p:sp>
      <p:pic>
        <p:nvPicPr>
          <p:cNvPr id="6147" name="Picture 3" descr="D:\Monika\China 2014\China Sept 2014_pictures\iPics\IMG_2026.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 y="0"/>
            <a:ext cx="2733768" cy="3645024"/>
          </a:xfrm>
          <a:prstGeom prst="rect">
            <a:avLst/>
          </a:prstGeom>
          <a:noFill/>
          <a:extLst>
            <a:ext uri="{909E8E84-426E-40DD-AFC4-6F175D3DCCD1}">
              <a14:hiddenFill xmlns:a14="http://schemas.microsoft.com/office/drawing/2010/main" xmlns="">
                <a:solidFill>
                  <a:srgbClr val="FFFFFF"/>
                </a:solidFill>
              </a14:hiddenFill>
            </a:ext>
          </a:extLst>
        </p:spPr>
      </p:pic>
      <p:pic>
        <p:nvPicPr>
          <p:cNvPr id="6148" name="Picture 4" descr="D:\Monika\China 2014\China Sept 2014_pictures\iPics\IMG_2034.JPG"/>
          <p:cNvPicPr>
            <a:picLocks noGrp="1" noChangeAspect="1" noChangeArrowheads="1"/>
          </p:cNvPicPr>
          <p:nvPr>
            <p:ph idx="1"/>
          </p:nvPr>
        </p:nvPicPr>
        <p:blipFill>
          <a:blip r:embed="rId5" cstate="print">
            <a:extLst>
              <a:ext uri="{28A0092B-C50C-407E-A947-70E740481C1C}">
                <a14:useLocalDpi xmlns:a14="http://schemas.microsoft.com/office/drawing/2010/main" xmlns="" val="0"/>
              </a:ext>
            </a:extLst>
          </a:blip>
          <a:srcRect/>
          <a:stretch>
            <a:fillRect/>
          </a:stretch>
        </p:blipFill>
        <p:spPr bwMode="auto">
          <a:xfrm>
            <a:off x="4489352" y="-17382"/>
            <a:ext cx="2733768" cy="3662405"/>
          </a:xfrm>
          <a:prstGeom prst="rect">
            <a:avLst/>
          </a:prstGeom>
          <a:noFill/>
          <a:extLst>
            <a:ext uri="{909E8E84-426E-40DD-AFC4-6F175D3DCCD1}">
              <a14:hiddenFill xmlns:a14="http://schemas.microsoft.com/office/drawing/2010/main" xmlns="">
                <a:solidFill>
                  <a:srgbClr val="FFFFFF"/>
                </a:solidFill>
              </a14:hiddenFill>
            </a:ext>
          </a:extLst>
        </p:spPr>
      </p:pic>
      <p:pic>
        <p:nvPicPr>
          <p:cNvPr id="6149" name="Picture 5" descr="D:\Monika\China 2014\China Sept 2014_pictures\DSC_0877.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0" y="3645024"/>
            <a:ext cx="4880992" cy="3241852"/>
          </a:xfrm>
          <a:prstGeom prst="rect">
            <a:avLst/>
          </a:prstGeom>
          <a:noFill/>
          <a:extLst>
            <a:ext uri="{909E8E84-426E-40DD-AFC4-6F175D3DCCD1}">
              <a14:hiddenFill xmlns:a14="http://schemas.microsoft.com/office/drawing/2010/main" xmlns="">
                <a:solidFill>
                  <a:srgbClr val="FFFFFF"/>
                </a:solidFill>
              </a14:hiddenFill>
            </a:ext>
          </a:extLst>
        </p:spPr>
      </p:pic>
      <p:pic>
        <p:nvPicPr>
          <p:cNvPr id="6150" name="Picture 6" descr="D:\Monika\China 2014\China Sept 2014_pictures\iPics\IMG_2041.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201124" y="0"/>
            <a:ext cx="2733768" cy="3645024"/>
          </a:xfrm>
          <a:prstGeom prst="rect">
            <a:avLst/>
          </a:prstGeom>
          <a:noFill/>
          <a:extLst>
            <a:ext uri="{909E8E84-426E-40DD-AFC4-6F175D3DCCD1}">
              <a14:hiddenFill xmlns:a14="http://schemas.microsoft.com/office/drawing/2010/main" xmlns="">
                <a:solidFill>
                  <a:srgbClr val="FFFFFF"/>
                </a:solidFill>
              </a14:hiddenFill>
            </a:ext>
          </a:extLst>
        </p:spPr>
      </p:pic>
      <p:pic>
        <p:nvPicPr>
          <p:cNvPr id="6146" name="Picture 2" descr="D:\Monika\China 2014\China Sept 2014_pictures\iPics\IMG_2024.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928664" y="-17382"/>
            <a:ext cx="2733768" cy="366240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8"/>
          </p:nvPr>
        </p:nvSpPr>
        <p:spPr/>
        <p:txBody>
          <a:bodyPr/>
          <a:lstStyle/>
          <a:p>
            <a:pPr lvl="0"/>
            <a:fld id="{9E4AF7A3-7299-4A67-BDBC-6A5837364DE4}" type="slidenum">
              <a:rPr lang="en-GB" smtClean="0"/>
              <a:pPr lvl="0"/>
              <a:t>38</a:t>
            </a:fld>
            <a:endParaRPr lang="en-GB"/>
          </a:p>
        </p:txBody>
      </p:sp>
      <p:sp>
        <p:nvSpPr>
          <p:cNvPr id="10" name="Rectangle 9"/>
          <p:cNvSpPr/>
          <p:nvPr/>
        </p:nvSpPr>
        <p:spPr>
          <a:xfrm>
            <a:off x="1" y="0"/>
            <a:ext cx="6105127" cy="5486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smtClean="0">
                <a:solidFill>
                  <a:srgbClr val="FFFF00"/>
                </a:solidFill>
              </a:rPr>
              <a:t>The </a:t>
            </a:r>
            <a:r>
              <a:rPr lang="en-GB" sz="3200" b="1" dirty="0" err="1" smtClean="0">
                <a:solidFill>
                  <a:srgbClr val="FFFF00"/>
                </a:solidFill>
              </a:rPr>
              <a:t>ToxiMet</a:t>
            </a:r>
            <a:r>
              <a:rPr lang="en-GB" sz="3200" b="1" dirty="0" smtClean="0">
                <a:solidFill>
                  <a:srgbClr val="FFFF00"/>
                </a:solidFill>
              </a:rPr>
              <a:t> System in China</a:t>
            </a:r>
            <a:endParaRPr lang="en-GB" sz="3200" b="1" dirty="0">
              <a:solidFill>
                <a:srgbClr val="FFFF00"/>
              </a:solidFill>
            </a:endParaRPr>
          </a:p>
        </p:txBody>
      </p:sp>
    </p:spTree>
    <p:extLst>
      <p:ext uri="{BB962C8B-B14F-4D97-AF65-F5344CB8AC3E}">
        <p14:creationId xmlns:p14="http://schemas.microsoft.com/office/powerpoint/2010/main" xmlns="" val="222234872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190" y="620688"/>
            <a:ext cx="8915400" cy="706088"/>
          </a:xfrm>
        </p:spPr>
        <p:txBody>
          <a:bodyPr/>
          <a:lstStyle/>
          <a:p>
            <a:pPr algn="ctr"/>
            <a:r>
              <a:rPr lang="en-US" sz="1800" dirty="0" smtClean="0"/>
              <a:t/>
            </a:r>
            <a:br>
              <a:rPr lang="en-US" sz="1800" dirty="0" smtClean="0"/>
            </a:br>
            <a:r>
              <a:rPr lang="en-US" sz="1800" dirty="0" smtClean="0"/>
              <a:t>Thank you for your kind attention!</a:t>
            </a:r>
            <a:br>
              <a:rPr lang="en-US" sz="1800" dirty="0" smtClean="0"/>
            </a:br>
            <a:r>
              <a:rPr lang="en-US" sz="1800" dirty="0"/>
              <a:t/>
            </a:r>
            <a:br>
              <a:rPr lang="en-US" sz="1800" dirty="0"/>
            </a:br>
            <a:r>
              <a:rPr lang="en-US" sz="1400" dirty="0" smtClean="0">
                <a:hlinkClick r:id="rId2"/>
              </a:rPr>
              <a:t>raycokerconsulting@gmail.com</a:t>
            </a:r>
            <a:r>
              <a:rPr lang="en-US" sz="1400" dirty="0" smtClean="0"/>
              <a:t/>
            </a:r>
            <a:br>
              <a:rPr lang="en-US" sz="1400" dirty="0" smtClean="0"/>
            </a:br>
            <a:r>
              <a:rPr lang="en-US" sz="1400" dirty="0"/>
              <a:t/>
            </a:r>
            <a:br>
              <a:rPr lang="en-US" sz="1400" dirty="0"/>
            </a:br>
            <a:r>
              <a:rPr lang="en-US" sz="1400" dirty="0" smtClean="0">
                <a:hlinkClick r:id="rId3"/>
              </a:rPr>
              <a:t>www.toximet.com</a:t>
            </a:r>
            <a:r>
              <a:rPr lang="en-US" sz="1400" dirty="0" smtClean="0"/>
              <a:t/>
            </a:r>
            <a:br>
              <a:rPr lang="en-US" sz="1400" dirty="0" smtClean="0"/>
            </a:br>
            <a:r>
              <a:rPr lang="en-US" sz="1800" dirty="0" smtClean="0"/>
              <a:t/>
            </a:r>
            <a:br>
              <a:rPr lang="en-US" sz="1800" dirty="0" smtClean="0"/>
            </a:br>
            <a:endParaRPr lang="en-US" sz="2000" dirty="0"/>
          </a:p>
        </p:txBody>
      </p:sp>
      <p:pic>
        <p:nvPicPr>
          <p:cNvPr id="5" name="Picture 4" descr="IMG_3028.jpg"/>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bwMode="auto">
          <a:xfrm>
            <a:off x="488293" y="1544581"/>
            <a:ext cx="8857195" cy="46805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822650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10581</TotalTime>
  <Words>1679</Words>
  <Application>Microsoft Office PowerPoint</Application>
  <PresentationFormat>A4 (21x29,7 cm)</PresentationFormat>
  <Paragraphs>341</Paragraphs>
  <Slides>39</Slides>
  <Notes>9</Notes>
  <HiddenSlides>0</HiddenSlides>
  <MMClips>0</MMClips>
  <ScaleCrop>false</ScaleCrop>
  <HeadingPairs>
    <vt:vector size="4" baseType="variant">
      <vt:variant>
        <vt:lpstr>Tema</vt:lpstr>
      </vt:variant>
      <vt:variant>
        <vt:i4>1</vt:i4>
      </vt:variant>
      <vt:variant>
        <vt:lpstr>Titoli diapositive</vt:lpstr>
      </vt:variant>
      <vt:variant>
        <vt:i4>39</vt:i4>
      </vt:variant>
    </vt:vector>
  </HeadingPairs>
  <TitlesOfParts>
    <vt:vector size="40" baseType="lpstr">
      <vt:lpstr>Office Theme</vt:lpstr>
      <vt:lpstr>Diapositiva 1</vt:lpstr>
      <vt:lpstr>Agenda</vt:lpstr>
      <vt:lpstr>Agenda</vt:lpstr>
      <vt:lpstr>Mycotoxins are highly potent toxins produced by certain fungi,  and can contaminate numerous commodities</vt:lpstr>
      <vt:lpstr>Important Human Mycotoxicoses</vt:lpstr>
      <vt:lpstr>Important Animal Mycotoxicoses  CAUSE SERIOUS FINANCIAL LOSSES (Aflatoxins, Ochratoxin A, Deoxynivalenol, Zearalenone, Fumonisins)</vt:lpstr>
      <vt:lpstr>Mycotoxins are highly regulated worldwide and are especially stringent in Europe - EU Regulations for Mycotoxins in Food</vt:lpstr>
      <vt:lpstr>Worldwide Regulations</vt:lpstr>
      <vt:lpstr>Mycotoxins are a leading cause for EU border rejections</vt:lpstr>
      <vt:lpstr>SUPERMARKETS REACT BADLY TO MYCOTOXIN CONTAMINATED PRODUCTS!!</vt:lpstr>
      <vt:lpstr>Diapositiva 11</vt:lpstr>
      <vt:lpstr>Agenda</vt:lpstr>
      <vt:lpstr> The application of Hazard Analysis &amp; Critical Control Points (HACCP) Plans  for  mycotoxin control throughout the food &amp; feed value chains:   The mycotoxin content of batches are controlled at Critical Control Points (CCPs) as they pass along the value chain, requiring accurate &amp; convenient sampling, sample preparation &amp; analysis methods </vt:lpstr>
      <vt:lpstr>HACCP mycotoxin control methods are frequently employed  in food &amp; feed processing plants: Potential control points (CCPs and Good Manufacturing Practice)</vt:lpstr>
      <vt:lpstr>Analysis methods employed at Critical Control Points  should have the following criteria:</vt:lpstr>
      <vt:lpstr>Agenda</vt:lpstr>
      <vt:lpstr>Several mycotoxin testing methods currently exist,  but all have serious drawbacks when employed within a HACCP Plan</vt:lpstr>
      <vt:lpstr>Agenda</vt:lpstr>
      <vt:lpstr>Diapositiva 19</vt:lpstr>
      <vt:lpstr>We believe that safe &amp; nutritious food should  be accessible to everyone in the world</vt:lpstr>
      <vt:lpstr>Diapositiva 21</vt:lpstr>
      <vt:lpstr>ToxiMet System: extraction to highly accurate,  quantitative results in just 45 minutes</vt:lpstr>
      <vt:lpstr>ToxiQuant instrument touch-screen interface designed for easy operation by  non-scientists and with no opportunity for interfering with integrity of results</vt:lpstr>
      <vt:lpstr>Innovative combination of sophisticated spectroscopy and chemometric software allows simultaneous and accurate multiple toxin measurement</vt:lpstr>
      <vt:lpstr>The ToxiQuant instrument combines the best properties of current testing methods, and can be successfully operated in factories &amp; warehouses throughout the globe</vt:lpstr>
      <vt:lpstr>Diapositiva 26</vt:lpstr>
      <vt:lpstr>Diapositiva 27</vt:lpstr>
      <vt:lpstr>Highly accurate results obtained when ToxiQuant used to measure aflatoxins in a variety of foods, in excellent agreement with HPLC</vt:lpstr>
      <vt:lpstr>Highly accurate results obtained when ToxiQuant used to measure aflatoxins in figs and ochratoxin A in dried vine fruit; in excellent agreement with HPLC at EU regulatory levels </vt:lpstr>
      <vt:lpstr>Limit of Detection (LOD) and Limit of Quantification (LOQ)  are well below EU regulatory levels: e.g. aflatoxins in ready to eat groundnuts</vt:lpstr>
      <vt:lpstr>ToxiMet received the INC Innovation Award 2013, placing it as the technology of choice for the nut &amp; dried fruit industry</vt:lpstr>
      <vt:lpstr>The ToxiMet System can be installed in a warehouse, processing plant, or other basic facility, in less than 1h, using very little space</vt:lpstr>
      <vt:lpstr>ToxiQuant instruments are now present in five continents, and have received excellent customer feedback</vt:lpstr>
      <vt:lpstr>THE TOXIMET SYSTEM IN INDIA, CHINA &amp; VIETNAM…</vt:lpstr>
      <vt:lpstr>Diapositiva 35</vt:lpstr>
      <vt:lpstr>Diapositiva 36</vt:lpstr>
      <vt:lpstr>Diapositiva 37</vt:lpstr>
      <vt:lpstr>Diapositiva 38</vt:lpstr>
      <vt:lpstr> Thank you for your kind attention!  raycokerconsulting@gmail.com  www.toximet.com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latitude2</dc:creator>
  <cp:lastModifiedBy>utente</cp:lastModifiedBy>
  <cp:revision>316</cp:revision>
  <cp:lastPrinted>2013-06-28T14:45:17Z</cp:lastPrinted>
  <dcterms:created xsi:type="dcterms:W3CDTF">2013-06-13T15:29:53Z</dcterms:created>
  <dcterms:modified xsi:type="dcterms:W3CDTF">2015-09-20T16:02:04Z</dcterms:modified>
</cp:coreProperties>
</file>